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5" r:id="rId3"/>
    <p:sldId id="266" r:id="rId4"/>
    <p:sldId id="270" r:id="rId5"/>
    <p:sldId id="268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51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ey.cartwright/Box/macey.cartwright/Florida%20VIP%202020-2021/Charts%20for%20FL%20VIP%2020-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19-6C43-AB3B-24A7BC89C7FA}"/>
              </c:ext>
            </c:extLst>
          </c:dPt>
          <c:dPt>
            <c:idx val="1"/>
            <c:bubble3D val="0"/>
            <c:spPr>
              <a:solidFill>
                <a:schemeClr val="accent4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19-6C43-AB3B-24A7BC89C7FA}"/>
              </c:ext>
            </c:extLst>
          </c:dPt>
          <c:dPt>
            <c:idx val="2"/>
            <c:bubble3D val="0"/>
            <c:spPr>
              <a:solidFill>
                <a:schemeClr val="accent4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19-6C43-AB3B-24A7BC89C7FA}"/>
              </c:ext>
            </c:extLst>
          </c:dPt>
          <c:dPt>
            <c:idx val="3"/>
            <c:bubble3D val="0"/>
            <c:spPr>
              <a:solidFill>
                <a:schemeClr val="accent4">
                  <a:shade val="9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19-6C43-AB3B-24A7BC89C7FA}"/>
              </c:ext>
            </c:extLst>
          </c:dPt>
          <c:dPt>
            <c:idx val="4"/>
            <c:bubble3D val="0"/>
            <c:spPr>
              <a:solidFill>
                <a:schemeClr val="accent4">
                  <a:tint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A19-6C43-AB3B-24A7BC89C7FA}"/>
              </c:ext>
            </c:extLst>
          </c:dPt>
          <c:dPt>
            <c:idx val="5"/>
            <c:bubble3D val="0"/>
            <c:spPr>
              <a:solidFill>
                <a:schemeClr val="accent4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A19-6C43-AB3B-24A7BC89C7FA}"/>
              </c:ext>
            </c:extLst>
          </c:dPt>
          <c:dPt>
            <c:idx val="6"/>
            <c:bubble3D val="0"/>
            <c:spPr>
              <a:solidFill>
                <a:schemeClr val="accent4">
                  <a:tint val="6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A19-6C43-AB3B-24A7BC89C7FA}"/>
              </c:ext>
            </c:extLst>
          </c:dPt>
          <c:dPt>
            <c:idx val="7"/>
            <c:bubble3D val="0"/>
            <c:spPr>
              <a:solidFill>
                <a:schemeClr val="accent4">
                  <a:tint val="4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A19-6C43-AB3B-24A7BC89C7F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1D24F322-F550-CC4C-B417-EBB3EF70A96E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D4BA7C8F-F822-4A48-AAA2-3A6999A27D6B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A19-6C43-AB3B-24A7BC89C7F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1297376-BE10-2246-B23A-E425AF44ED7E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DCE29E84-C64F-2245-BD5E-4071712D1B6A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A19-6C43-AB3B-24A7BC89C7F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279EE39-B22A-E742-8D77-0F0619F12AC9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7A817875-D318-0F4A-811C-5499AA85F8DD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A19-6C43-AB3B-24A7BC89C7F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3F710AD-FC10-8742-A885-D7CB1CD3C47B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E775A1C9-6FF8-C74F-81A3-62C25549BB90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A19-6C43-AB3B-24A7BC89C7F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F876D0D-C571-CD4D-AD78-F9F24ABB2078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609D7639-DBFE-8F41-A7F7-286AD50F9564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A19-6C43-AB3B-24A7BC89C7F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45BF77B-C3E7-1445-A147-6E10B60135A2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047E7F6C-41AA-9446-A67A-8F5D86FA5022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A19-6C43-AB3B-24A7BC89C7F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2824704-A255-394E-9716-DABAFB7E96F2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0A00CF76-F6B5-E34E-BDA7-C8099473B359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A19-6C43-AB3B-24A7BC89C7F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991B3D47-6E33-7D4D-A039-AE90551F5B86}" type="CATEGORYNAME">
                      <a:rPr lang="en-US" smtClean="0"/>
                      <a:pPr/>
                      <a:t>[CATEGORY NAME]</a:t>
                    </a:fld>
                    <a:endParaRPr lang="en-US" baseline="0"/>
                  </a:p>
                  <a:p>
                    <a:fld id="{CCAE70A1-1CD8-504C-A05D-824D6C01D892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A19-6C43-AB3B-24A7BC89C7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Parent!$B$2:$B$9</c:f>
              <c:strCache>
                <c:ptCount val="8"/>
                <c:pt idx="0">
                  <c:v>3rd-5th</c:v>
                </c:pt>
                <c:pt idx="1">
                  <c:v>6th</c:v>
                </c:pt>
                <c:pt idx="2">
                  <c:v>7th</c:v>
                </c:pt>
                <c:pt idx="3">
                  <c:v>8th</c:v>
                </c:pt>
                <c:pt idx="4">
                  <c:v>9th</c:v>
                </c:pt>
                <c:pt idx="5">
                  <c:v>10th</c:v>
                </c:pt>
                <c:pt idx="6">
                  <c:v>11th</c:v>
                </c:pt>
                <c:pt idx="7">
                  <c:v>12th</c:v>
                </c:pt>
              </c:strCache>
            </c:strRef>
          </c:cat>
          <c:val>
            <c:numRef>
              <c:f>Parent!$D$2:$D$9</c:f>
              <c:numCache>
                <c:formatCode>0%</c:formatCode>
                <c:ptCount val="8"/>
                <c:pt idx="0">
                  <c:v>5.7692307692307696E-2</c:v>
                </c:pt>
                <c:pt idx="1">
                  <c:v>0.11538461538461539</c:v>
                </c:pt>
                <c:pt idx="2">
                  <c:v>0.17307692307692307</c:v>
                </c:pt>
                <c:pt idx="3">
                  <c:v>9.6153846153846159E-2</c:v>
                </c:pt>
                <c:pt idx="4">
                  <c:v>9.6153846153846159E-2</c:v>
                </c:pt>
                <c:pt idx="5">
                  <c:v>0.15384615384615385</c:v>
                </c:pt>
                <c:pt idx="6">
                  <c:v>0.21153846153846154</c:v>
                </c:pt>
                <c:pt idx="7">
                  <c:v>9.6153846153846159E-2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A19-6C43-AB3B-24A7BC89C7FA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37-B642-A334-8C969AE3F0C6}"/>
              </c:ext>
            </c:extLst>
          </c:dPt>
          <c:dPt>
            <c:idx val="1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37-B642-A334-8C969AE3F0C6}"/>
              </c:ext>
            </c:extLst>
          </c:dPt>
          <c:dPt>
            <c:idx val="2"/>
            <c:bubble3D val="0"/>
            <c:spPr>
              <a:solidFill>
                <a:schemeClr val="accent4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37-B642-A334-8C969AE3F0C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37-B642-A334-8C969AE3F0C6}"/>
              </c:ext>
            </c:extLst>
          </c:dPt>
          <c:dPt>
            <c:idx val="4"/>
            <c:bubble3D val="0"/>
            <c:spPr>
              <a:solidFill>
                <a:schemeClr val="accent4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37-B642-A334-8C969AE3F0C6}"/>
              </c:ext>
            </c:extLst>
          </c:dPt>
          <c:dPt>
            <c:idx val="5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37-B642-A334-8C969AE3F0C6}"/>
              </c:ext>
            </c:extLst>
          </c:dPt>
          <c:dPt>
            <c:idx val="6"/>
            <c:bubble3D val="0"/>
            <c:spPr>
              <a:solidFill>
                <a:schemeClr val="accent4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537-B642-A334-8C969AE3F0C6}"/>
              </c:ext>
            </c:extLst>
          </c:dPt>
          <c:dLbls>
            <c:dLbl>
              <c:idx val="0"/>
              <c:layout>
                <c:manualLayout>
                  <c:x val="1.7793728231872737E-4"/>
                  <c:y val="-2.080375199001764E-2"/>
                </c:manualLayout>
              </c:layout>
              <c:tx>
                <c:rich>
                  <a:bodyPr/>
                  <a:lstStyle/>
                  <a:p>
                    <a:fld id="{D1C00C88-65B1-4149-91DD-A138685D4080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D46C96CF-D4E3-B443-9696-CB223246F899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537-B642-A334-8C969AE3F0C6}"/>
                </c:ext>
              </c:extLst>
            </c:dLbl>
            <c:dLbl>
              <c:idx val="1"/>
              <c:layout>
                <c:manualLayout>
                  <c:x val="0.12539097471997557"/>
                  <c:y val="2.4970538177263361E-2"/>
                </c:manualLayout>
              </c:layout>
              <c:tx>
                <c:rich>
                  <a:bodyPr/>
                  <a:lstStyle/>
                  <a:p>
                    <a:fld id="{005438B5-E36F-1245-A51C-23FB867ACADE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048E7624-D2C6-A541-97B3-E0D553CFFC9C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79641890604856"/>
                      <c:h val="0.168336369156041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537-B642-A334-8C969AE3F0C6}"/>
                </c:ext>
              </c:extLst>
            </c:dLbl>
            <c:dLbl>
              <c:idx val="2"/>
              <c:layout>
                <c:manualLayout>
                  <c:x val="6.3387551453691543E-2"/>
                  <c:y val="4.627478259206670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BAF9678-6DB6-0447-A971-FBF453CBD515}" type="CATEGORYNAME">
                      <a:rPr lang="en-US"/>
                      <a:pPr>
                        <a:defRPr/>
                      </a:pPr>
                      <a:t>[CATEGORY NAME]</a:t>
                    </a:fld>
                    <a:endParaRPr lang="en-US"/>
                  </a:p>
                  <a:p>
                    <a:pPr>
                      <a:defRPr/>
                    </a:pPr>
                    <a:fld id="{0A5EFD18-38B2-D64F-B300-FEE4F751C71A}" type="VALUE">
                      <a:rPr lang="en-US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537-B642-A334-8C969AE3F0C6}"/>
                </c:ext>
              </c:extLst>
            </c:dLbl>
            <c:dLbl>
              <c:idx val="3"/>
              <c:layout>
                <c:manualLayout>
                  <c:x val="-0.19191394705999168"/>
                  <c:y val="-6.842060128412910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7B6383A-0B1A-9845-A661-ACC5278C90EE}" type="CATEGORYNAME">
                      <a:rPr lang="en-US"/>
                      <a:pPr>
                        <a:defRPr/>
                      </a:pPr>
                      <a:t>[CATEGORY NAME]</a:t>
                    </a:fld>
                    <a:endParaRPr lang="en-US"/>
                  </a:p>
                  <a:p>
                    <a:pPr>
                      <a:defRPr/>
                    </a:pPr>
                    <a:fld id="{335503FD-56C9-7D44-ADA2-E10148E2EBEF}" type="VALUE">
                      <a:rPr lang="en-US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86504943163313"/>
                      <c:h val="0.129098360655737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537-B642-A334-8C969AE3F0C6}"/>
                </c:ext>
              </c:extLst>
            </c:dLbl>
            <c:dLbl>
              <c:idx val="4"/>
              <c:layout>
                <c:manualLayout>
                  <c:x val="-0.1062078110607127"/>
                  <c:y val="0.20619585717768885"/>
                </c:manualLayout>
              </c:layout>
              <c:tx>
                <c:rich>
                  <a:bodyPr/>
                  <a:lstStyle/>
                  <a:p>
                    <a:fld id="{8C6B76D0-E44D-714A-8665-2819538F68FE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674D82C4-AFCC-DE4B-9B36-8E92A201BD2A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62742519155757"/>
                      <c:h val="0.129098360655737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537-B642-A334-8C969AE3F0C6}"/>
                </c:ext>
              </c:extLst>
            </c:dLbl>
            <c:dLbl>
              <c:idx val="5"/>
              <c:layout>
                <c:manualLayout>
                  <c:x val="-0.11337654134310998"/>
                  <c:y val="8.5266279898072853E-2"/>
                </c:manualLayout>
              </c:layout>
              <c:tx>
                <c:rich>
                  <a:bodyPr/>
                  <a:lstStyle/>
                  <a:p>
                    <a:fld id="{0FC9A48E-6325-3546-94CB-A262878E1BC4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29B44DA9-CCDD-DD46-B9DA-4FD324D3E7A5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537-B642-A334-8C969AE3F0C6}"/>
                </c:ext>
              </c:extLst>
            </c:dLbl>
            <c:dLbl>
              <c:idx val="6"/>
              <c:layout>
                <c:manualLayout>
                  <c:x val="-3.2235693176684198E-2"/>
                  <c:y val="9.4869459623557982E-4"/>
                </c:manualLayout>
              </c:layout>
              <c:tx>
                <c:rich>
                  <a:bodyPr/>
                  <a:lstStyle/>
                  <a:p>
                    <a:fld id="{2C7E762D-18C8-674F-A305-EEDA6F97C0F9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E7D6708A-83DA-D94C-820F-DB12EAAFF09E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02934884411205"/>
                      <c:h val="0.168336369156041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0537-B642-A334-8C969AE3F0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Parent!$F$18:$F$24</c:f>
              <c:strCache>
                <c:ptCount val="7"/>
                <c:pt idx="0">
                  <c:v>Electives</c:v>
                </c:pt>
                <c:pt idx="1">
                  <c:v>Courses were not offered at my child's school</c:v>
                </c:pt>
                <c:pt idx="2">
                  <c:v>Home school curriculum</c:v>
                </c:pt>
                <c:pt idx="3">
                  <c:v>COVID-19 school shutdown</c:v>
                </c:pt>
                <c:pt idx="4">
                  <c:v>Advanced Placement</c:v>
                </c:pt>
                <c:pt idx="5">
                  <c:v>Credit recovery</c:v>
                </c:pt>
                <c:pt idx="6">
                  <c:v>Math, science, history or language arts instruction</c:v>
                </c:pt>
              </c:strCache>
            </c:strRef>
          </c:cat>
          <c:val>
            <c:numRef>
              <c:f>Parent!$H$18:$H$24</c:f>
              <c:numCache>
                <c:formatCode>0%</c:formatCode>
                <c:ptCount val="7"/>
                <c:pt idx="0">
                  <c:v>6.5292891873118777E-2</c:v>
                </c:pt>
                <c:pt idx="1">
                  <c:v>4.2486686733040055E-2</c:v>
                </c:pt>
                <c:pt idx="2">
                  <c:v>0.12989117851354481</c:v>
                </c:pt>
                <c:pt idx="3">
                  <c:v>0.58497337346608014</c:v>
                </c:pt>
                <c:pt idx="4">
                  <c:v>3.287798101412364E-2</c:v>
                </c:pt>
                <c:pt idx="5">
                  <c:v>5.4294975688816853E-2</c:v>
                </c:pt>
                <c:pt idx="6">
                  <c:v>9.0182912711275764E-2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537-B642-A334-8C969AE3F0C6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>
              <a:lumMod val="75000"/>
              <a:lumOff val="2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10-CC4B-A7A8-AB0B3598507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10-CC4B-A7A8-AB0B35985077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10-CC4B-A7A8-AB0B35985077}"/>
              </c:ext>
            </c:extLst>
          </c:dPt>
          <c:dLbls>
            <c:dLbl>
              <c:idx val="0"/>
              <c:layout>
                <c:manualLayout>
                  <c:x val="0.13054669845507547"/>
                  <c:y val="-0.130240914927044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10742875288035"/>
                      <c:h val="0.190784334523130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10-CC4B-A7A8-AB0B35985077}"/>
                </c:ext>
              </c:extLst>
            </c:dLbl>
            <c:dLbl>
              <c:idx val="1"/>
              <c:layout>
                <c:manualLayout>
                  <c:x val="-0.37064070354199818"/>
                  <c:y val="4.94991658135325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07419368001345"/>
                      <c:h val="0.310531552876053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B10-CC4B-A7A8-AB0B35985077}"/>
                </c:ext>
              </c:extLst>
            </c:dLbl>
            <c:dLbl>
              <c:idx val="2"/>
              <c:layout>
                <c:manualLayout>
                  <c:x val="-0.20384637804501285"/>
                  <c:y val="-3.72116899791555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2033370057106"/>
                      <c:h val="0.190784334523130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B10-CC4B-A7A8-AB0B359850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Parent!$B$49:$B$51</c:f>
              <c:strCache>
                <c:ptCount val="3"/>
                <c:pt idx="0">
                  <c:v>Too little time</c:v>
                </c:pt>
                <c:pt idx="1">
                  <c:v>Just the right amount of time</c:v>
                </c:pt>
                <c:pt idx="2">
                  <c:v>Too much time</c:v>
                </c:pt>
              </c:strCache>
            </c:strRef>
          </c:cat>
          <c:val>
            <c:numRef>
              <c:f>Parent!$D$49:$D$51</c:f>
              <c:numCache>
                <c:formatCode>0%</c:formatCode>
                <c:ptCount val="3"/>
                <c:pt idx="0">
                  <c:v>0.14893617021276595</c:v>
                </c:pt>
                <c:pt idx="1">
                  <c:v>0.6063829787234043</c:v>
                </c:pt>
                <c:pt idx="2">
                  <c:v>0.24468085106382978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10-CC4B-A7A8-AB0B3598507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E4-9F40-8380-1DAF3075F13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E4-9F40-8380-1DAF3075F135}"/>
              </c:ext>
            </c:extLst>
          </c:dPt>
          <c:dPt>
            <c:idx val="2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E4-9F40-8380-1DAF3075F135}"/>
              </c:ext>
            </c:extLst>
          </c:dPt>
          <c:dLbls>
            <c:dLbl>
              <c:idx val="0"/>
              <c:layout>
                <c:manualLayout>
                  <c:x val="0.13838489451995817"/>
                  <c:y val="-0.156289097912453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E4-9F40-8380-1DAF3075F135}"/>
                </c:ext>
              </c:extLst>
            </c:dLbl>
            <c:dLbl>
              <c:idx val="1"/>
              <c:layout>
                <c:manualLayout>
                  <c:x val="-0.15683621378928594"/>
                  <c:y val="9.6750393945804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E4-9F40-8380-1DAF3075F135}"/>
                </c:ext>
              </c:extLst>
            </c:dLbl>
            <c:dLbl>
              <c:idx val="2"/>
              <c:layout>
                <c:manualLayout>
                  <c:x val="-0.13223445476351559"/>
                  <c:y val="-0.1488467599166223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E4-9F40-8380-1DAF3075F1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Parent!$B$55:$B$57</c:f>
              <c:strCache>
                <c:ptCount val="3"/>
                <c:pt idx="0">
                  <c:v>Too difficult</c:v>
                </c:pt>
                <c:pt idx="1">
                  <c:v>Just right</c:v>
                </c:pt>
                <c:pt idx="2">
                  <c:v>Too easy</c:v>
                </c:pt>
              </c:strCache>
            </c:strRef>
          </c:cat>
          <c:val>
            <c:numRef>
              <c:f>Parent!$D$55:$D$57</c:f>
              <c:numCache>
                <c:formatCode>0%</c:formatCode>
                <c:ptCount val="3"/>
                <c:pt idx="0">
                  <c:v>0.2978723404255319</c:v>
                </c:pt>
                <c:pt idx="1">
                  <c:v>0.67021276595744683</c:v>
                </c:pt>
                <c:pt idx="2">
                  <c:v>3.1914893617021274E-2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E4-9F40-8380-1DAF3075F13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7038"/>
            <a:ext cx="9144000" cy="2387600"/>
          </a:xfrm>
        </p:spPr>
        <p:txBody>
          <a:bodyPr anchor="b"/>
          <a:lstStyle>
            <a:lvl1pPr algn="l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06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4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73" y="1298329"/>
            <a:ext cx="4152900" cy="86677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38" y="1298329"/>
            <a:ext cx="4086225" cy="10407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19475"/>
            <a:ext cx="12192000" cy="3438525"/>
          </a:xfrm>
          <a:prstGeom prst="rect">
            <a:avLst/>
          </a:prstGeom>
          <a:solidFill>
            <a:srgbClr val="2E3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44" y="4559538"/>
            <a:ext cx="4135656" cy="8706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337" y="4572261"/>
            <a:ext cx="4086226" cy="107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0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94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7038"/>
            <a:ext cx="9144000" cy="2387600"/>
          </a:xfrm>
        </p:spPr>
        <p:txBody>
          <a:bodyPr anchor="b"/>
          <a:lstStyle>
            <a:lvl1pPr algn="l">
              <a:defRPr sz="4000">
                <a:solidFill>
                  <a:srgbClr val="36258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06713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b="1" cap="all" baseline="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0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81113"/>
            <a:ext cx="10515600" cy="2852737"/>
          </a:xfrm>
        </p:spPr>
        <p:txBody>
          <a:bodyPr anchor="b"/>
          <a:lstStyle>
            <a:lvl1pPr algn="r">
              <a:defRPr sz="4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160838"/>
            <a:ext cx="10515600" cy="1500187"/>
          </a:xfrm>
        </p:spPr>
        <p:txBody>
          <a:bodyPr>
            <a:normAutofit/>
          </a:bodyPr>
          <a:lstStyle>
            <a:lvl1pPr marL="0" indent="0" algn="r">
              <a:buNone/>
              <a:defRPr sz="1800" b="1" cap="all" baseline="0">
                <a:solidFill>
                  <a:srgbClr val="F78D2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26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8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9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F78D26"/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0"/>
          </p:nvPr>
        </p:nvSpPr>
        <p:spPr>
          <a:xfrm>
            <a:off x="6886574" y="373063"/>
            <a:ext cx="4467225" cy="407988"/>
          </a:xfrm>
        </p:spPr>
        <p:txBody>
          <a:bodyPr>
            <a:normAutofit/>
          </a:bodyPr>
          <a:lstStyle>
            <a:lvl1pPr marL="0" indent="0" algn="r">
              <a:buNone/>
              <a:defRPr sz="1600" b="1" cap="all" baseline="0">
                <a:solidFill>
                  <a:srgbClr val="F78D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6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/Table Showca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6" y="140387"/>
            <a:ext cx="11788346" cy="615950"/>
          </a:xfrm>
        </p:spPr>
        <p:txBody>
          <a:bodyPr/>
          <a:lstStyle>
            <a:lvl1pPr algn="ctr">
              <a:defRPr sz="2200" b="1" i="0" cap="all" baseline="0">
                <a:solidFill>
                  <a:srgbClr val="6E707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2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s and Swiff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99" y="1219150"/>
            <a:ext cx="1255038" cy="11947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868" y="1332102"/>
            <a:ext cx="1189774" cy="9688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658" y="1419004"/>
            <a:ext cx="1255036" cy="11144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96" y="2910378"/>
            <a:ext cx="1174712" cy="13453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05" y="3099783"/>
            <a:ext cx="1189774" cy="1169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099" y="1240422"/>
            <a:ext cx="1275116" cy="12801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103" y="3191262"/>
            <a:ext cx="1189774" cy="9136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111" y="3164203"/>
            <a:ext cx="1189776" cy="9387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32" y="1334614"/>
            <a:ext cx="1179732" cy="9638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70" y="2855086"/>
            <a:ext cx="958848" cy="13453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226" y="1221659"/>
            <a:ext cx="1189774" cy="11897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695" y="1299471"/>
            <a:ext cx="737962" cy="10341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377" y="2902018"/>
            <a:ext cx="1326392" cy="138912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2966"/>
            <a:ext cx="12192000" cy="11557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1898"/>
            <a:ext cx="12192000" cy="89535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77363" y="148111"/>
            <a:ext cx="9869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cap="all" baseline="0" dirty="0">
                <a:solidFill>
                  <a:srgbClr val="FF0000"/>
                </a:solidFill>
                <a:latin typeface="+mj-lt"/>
              </a:rPr>
              <a:t>THE FOLLOWING 2 SLIDES ARE IMAGES FOR USE IN YOUR PRESENTATIONS.</a:t>
            </a:r>
          </a:p>
          <a:p>
            <a:pPr algn="ctr"/>
            <a:r>
              <a:rPr lang="en-US" sz="2000" b="1" cap="all" baseline="0" dirty="0">
                <a:solidFill>
                  <a:srgbClr val="FF0000"/>
                </a:solidFill>
                <a:latin typeface="+mj-lt"/>
              </a:rPr>
              <a:t>PLEASE DELETE THESE SLIDES BEFORE SAVING YOUR FINAL VERSION.</a:t>
            </a:r>
          </a:p>
        </p:txBody>
      </p:sp>
    </p:spTree>
    <p:extLst>
      <p:ext uri="{BB962C8B-B14F-4D97-AF65-F5344CB8AC3E}">
        <p14:creationId xmlns:p14="http://schemas.microsoft.com/office/powerpoint/2010/main" val="233463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5362575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748A13-7099-43E1-94EC-C11E54DBEE48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E707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B3A4815-4F61-422F-B81F-05B7D198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4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6258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6258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6E707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12D98-1814-B14B-87A5-7ABB0FF4F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Parent Survey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CB164-B3C6-9947-9AD6-2D2E24FA8D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2020-2021 school year</a:t>
            </a:r>
          </a:p>
          <a:p>
            <a:r>
              <a:rPr lang="en-US" dirty="0"/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90107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9944101" cy="615950"/>
          </a:xfrm>
        </p:spPr>
        <p:txBody>
          <a:bodyPr/>
          <a:lstStyle/>
          <a:p>
            <a:r>
              <a:rPr lang="en-US" dirty="0"/>
              <a:t>Survey Completer’s Children (</a:t>
            </a:r>
            <a:r>
              <a:rPr lang="en-US" i="1" dirty="0"/>
              <a:t>N</a:t>
            </a:r>
            <a:r>
              <a:rPr lang="en-US" dirty="0"/>
              <a:t> = 52)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0"/>
          </p:nvPr>
        </p:nvSpPr>
        <p:spPr>
          <a:xfrm>
            <a:off x="838199" y="1387805"/>
            <a:ext cx="5181601" cy="407988"/>
          </a:xfrm>
        </p:spPr>
        <p:txBody>
          <a:bodyPr anchor="ctr">
            <a:normAutofit/>
          </a:bodyPr>
          <a:lstStyle/>
          <a:p>
            <a:pPr algn="ctr"/>
            <a:r>
              <a:rPr lang="en-US" sz="1200" dirty="0"/>
              <a:t>Student’s Grade Level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6172199" y="1387805"/>
            <a:ext cx="5257801" cy="407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 cap="all" baseline="0">
                <a:solidFill>
                  <a:srgbClr val="F78D2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6E70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/>
              <a:t>Student’s Reason for taking course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80AD545-F2F2-D948-89A2-A0C80365CC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28799"/>
              </p:ext>
            </p:extLst>
          </p:nvPr>
        </p:nvGraphicFramePr>
        <p:xfrm>
          <a:off x="607282" y="1801369"/>
          <a:ext cx="5117657" cy="4257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4A24ACE-B066-C546-AE80-11BF699F1B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826030"/>
              </p:ext>
            </p:extLst>
          </p:nvPr>
        </p:nvGraphicFramePr>
        <p:xfrm>
          <a:off x="5877338" y="1795793"/>
          <a:ext cx="5783579" cy="426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669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1"/>
            <a:ext cx="9884411" cy="615950"/>
          </a:xfrm>
        </p:spPr>
        <p:txBody>
          <a:bodyPr/>
          <a:lstStyle/>
          <a:p>
            <a:r>
              <a:rPr lang="en-US" dirty="0"/>
              <a:t>Time Spent in Courses and Challenge Level (</a:t>
            </a:r>
            <a:r>
              <a:rPr lang="en-US" i="1" dirty="0"/>
              <a:t>N</a:t>
            </a:r>
            <a:r>
              <a:rPr lang="en-US" dirty="0"/>
              <a:t> = 52)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0"/>
          </p:nvPr>
        </p:nvSpPr>
        <p:spPr>
          <a:xfrm>
            <a:off x="1465713" y="1515129"/>
            <a:ext cx="3676600" cy="454993"/>
          </a:xfrm>
        </p:spPr>
        <p:txBody>
          <a:bodyPr anchor="ctr">
            <a:normAutofit lnSpcReduction="10000"/>
          </a:bodyPr>
          <a:lstStyle/>
          <a:p>
            <a:pPr algn="ctr">
              <a:lnSpc>
                <a:spcPct val="120000"/>
              </a:lnSpc>
            </a:pPr>
            <a:r>
              <a:rPr lang="en-US" sz="1100" dirty="0"/>
              <a:t>How much time do you think your child spent in his/her Edgenuity course?</a:t>
            </a: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7049688" y="1473566"/>
            <a:ext cx="2987964" cy="538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 cap="all" baseline="0">
                <a:solidFill>
                  <a:srgbClr val="F78D2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6E707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1100" dirty="0"/>
              <a:t>How challenging did you child find Edgenuity courses?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70E936E-2B40-E644-8833-DF13DED5C5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713910"/>
              </p:ext>
            </p:extLst>
          </p:nvPr>
        </p:nvGraphicFramePr>
        <p:xfrm>
          <a:off x="730748" y="2121754"/>
          <a:ext cx="5146530" cy="341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B70EB9F-1E26-8242-ABCD-856B08C55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686465"/>
              </p:ext>
            </p:extLst>
          </p:nvPr>
        </p:nvGraphicFramePr>
        <p:xfrm>
          <a:off x="6592824" y="2121754"/>
          <a:ext cx="4129786" cy="341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716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83389"/>
            <a:ext cx="10315756" cy="615950"/>
          </a:xfrm>
        </p:spPr>
        <p:txBody>
          <a:bodyPr/>
          <a:lstStyle/>
          <a:p>
            <a:r>
              <a:rPr lang="en-US" sz="2800" dirty="0"/>
              <a:t>Percent Agreeing or Disagreeing with the Following Statements (</a:t>
            </a:r>
            <a:r>
              <a:rPr lang="en-US" sz="2800" i="1" dirty="0"/>
              <a:t>N</a:t>
            </a:r>
            <a:r>
              <a:rPr lang="en-US" sz="2800" dirty="0"/>
              <a:t> = 52)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120090"/>
              </p:ext>
            </p:extLst>
          </p:nvPr>
        </p:nvGraphicFramePr>
        <p:xfrm>
          <a:off x="601117" y="1454150"/>
          <a:ext cx="10789920" cy="35229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400800">
                  <a:extLst>
                    <a:ext uri="{9D8B030D-6E8A-4147-A177-3AD203B41FA5}">
                      <a16:colId xmlns:a16="http://schemas.microsoft.com/office/drawing/2014/main" val="4123515946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5997821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36115977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676984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Don’t Know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17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Edgenuity instructors were knowledgeable about academic subject matter.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3758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Edgenuity instructors gave clear explanations to my child's questions.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9191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Opportunity for one-on-one instruction in Edgenuity was readily available.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9932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Tutoring by Edgenuity instructors improved my child's understanding of course content.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542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Edgenuity instructors replied to communication in a timely manner.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81883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 was easy to contact an Edgenuity instructor.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7038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02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83389"/>
            <a:ext cx="10315756" cy="615950"/>
          </a:xfrm>
        </p:spPr>
        <p:txBody>
          <a:bodyPr/>
          <a:lstStyle/>
          <a:p>
            <a:r>
              <a:rPr lang="en-US" sz="2800" dirty="0"/>
              <a:t>Percent Agreeing or Disagreeing with the Following Statements (</a:t>
            </a:r>
            <a:r>
              <a:rPr lang="en-US" sz="2800" i="1" dirty="0"/>
              <a:t>N</a:t>
            </a:r>
            <a:r>
              <a:rPr lang="en-US" sz="2800" dirty="0"/>
              <a:t> = 52)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535051"/>
              </p:ext>
            </p:extLst>
          </p:nvPr>
        </p:nvGraphicFramePr>
        <p:xfrm>
          <a:off x="601117" y="1454150"/>
          <a:ext cx="10789920" cy="38938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400800">
                  <a:extLst>
                    <a:ext uri="{9D8B030D-6E8A-4147-A177-3AD203B41FA5}">
                      <a16:colId xmlns:a16="http://schemas.microsoft.com/office/drawing/2014/main" val="4123515946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5997821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36115977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676984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Disagree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Don’t Know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17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The academic standards of my child’s Edgenuity courses were appropriate.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76%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3758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 am pleased with the grades my child received with Edgenuity.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9191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My child was satisfied with his/her Edgenuity course.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9932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My child had a positive educational experience with Edgenuity.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5424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Edgenuity courses met or exceeded my expectations for my child’s learning.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81883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Edgenuity courses helped prepare my child to be successful in future courses.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70380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 would like my child to take more Edgenuity courses.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5845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MY child had a positive educational experience with Edgenuity.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12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18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6803449"/>
      </p:ext>
    </p:extLst>
  </p:cSld>
  <p:clrMapOvr>
    <a:masterClrMapping/>
  </p:clrMapOvr>
</p:sld>
</file>

<file path=ppt/theme/theme1.xml><?xml version="1.0" encoding="utf-8"?>
<a:theme xmlns:a="http://schemas.openxmlformats.org/drawingml/2006/main" name="Edgenuity Theme">
  <a:themeElements>
    <a:clrScheme name="Edgenuity Branding">
      <a:dk1>
        <a:sysClr val="windowText" lastClr="000000"/>
      </a:dk1>
      <a:lt1>
        <a:sysClr val="window" lastClr="FFFFFF"/>
      </a:lt1>
      <a:dk2>
        <a:srgbClr val="2E3192"/>
      </a:dk2>
      <a:lt2>
        <a:srgbClr val="6E7075"/>
      </a:lt2>
      <a:accent1>
        <a:srgbClr val="F4473C"/>
      </a:accent1>
      <a:accent2>
        <a:srgbClr val="47A5C9"/>
      </a:accent2>
      <a:accent3>
        <a:srgbClr val="349591"/>
      </a:accent3>
      <a:accent4>
        <a:srgbClr val="327788"/>
      </a:accent4>
      <a:accent5>
        <a:srgbClr val="F78D26"/>
      </a:accent5>
      <a:accent6>
        <a:srgbClr val="FDBC16"/>
      </a:accent6>
      <a:hlink>
        <a:srgbClr val="47A5C9"/>
      </a:hlink>
      <a:folHlink>
        <a:srgbClr val="EEECE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>
            <a:solidFill>
              <a:srgbClr val="6E7075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dgenuity Theme" id="{5E527BD3-608F-4D97-8D66-302DD4916040}" vid="{4083369A-4096-4A5F-816A-90A9D24EF0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Edgenuity Theme</Template>
  <TotalTime>441</TotalTime>
  <Words>377</Words>
  <Application>Microsoft Macintosh PowerPoint</Application>
  <PresentationFormat>Widescreen</PresentationFormat>
  <Paragraphs>109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Edgenuity Theme</vt:lpstr>
      <vt:lpstr>Parent Survey Results</vt:lpstr>
      <vt:lpstr>Survey Completer’s Children (N = 52)</vt:lpstr>
      <vt:lpstr>Time Spent in Courses and Challenge Level (N = 52)</vt:lpstr>
      <vt:lpstr>Percent Agreeing or Disagreeing with the Following Statements (N = 52)</vt:lpstr>
      <vt:lpstr>Percent Agreeing or Disagreeing with the Following Statements (N = 52)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Virginia Monitoring Report Student and Parent Survey Results</dc:title>
  <dc:creator>Kelley Ring</dc:creator>
  <cp:lastModifiedBy>Macey Cartwright</cp:lastModifiedBy>
  <cp:revision>29</cp:revision>
  <dcterms:created xsi:type="dcterms:W3CDTF">2017-06-28T15:55:20Z</dcterms:created>
  <dcterms:modified xsi:type="dcterms:W3CDTF">2021-09-14T22:15:34Z</dcterms:modified>
</cp:coreProperties>
</file>