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say Marczak" initials="LM" lastIdx="1" clrIdx="0">
    <p:extLst>
      <p:ext uri="{19B8F6BF-5375-455C-9EA6-DF929625EA0E}">
        <p15:presenceInfo xmlns:p15="http://schemas.microsoft.com/office/powerpoint/2012/main" userId="S::Lindsay.Marczak@edgenuity.com::b96b2f83-af42-4700-a4a9-d69a8c54e7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0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5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cey.cartwright/Box/macey.cartwright/Florida%20VIP%202020-2021/Charts%20for%20FL%20VIP%2020-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cey.cartwright/Box/macey.cartwright/Florida%20VIP%202020-2021/Charts%20for%20FL%20VIP%2020-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pieChart>
        <c:varyColors val="1"/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pieChart>
        <c:varyColors val="1"/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28813532576961"/>
          <c:y val="0.15563482520238558"/>
          <c:w val="0.71942372934846066"/>
          <c:h val="0.80890437483130095"/>
        </c:manualLayout>
      </c:layout>
      <c:pieChart>
        <c:varyColors val="1"/>
        <c:ser>
          <c:idx val="8"/>
          <c:order val="0"/>
          <c:dPt>
            <c:idx val="0"/>
            <c:bubble3D val="0"/>
            <c:spPr>
              <a:solidFill>
                <a:schemeClr val="accent4">
                  <a:shade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E-7EDB-E64A-ADD2-E0B5DAD03884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C-7EDB-E64A-ADD2-E0B5DAD03884}"/>
              </c:ext>
            </c:extLst>
          </c:dPt>
          <c:dPt>
            <c:idx val="2"/>
            <c:bubble3D val="0"/>
            <c:spPr>
              <a:solidFill>
                <a:schemeClr val="accent4">
                  <a:tint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D-7EDB-E64A-ADD2-E0B5DAD03884}"/>
              </c:ext>
            </c:extLst>
          </c:dPt>
          <c:dLbls>
            <c:dLbl>
              <c:idx val="0"/>
              <c:layout>
                <c:manualLayout>
                  <c:x val="-0.17902471609886444"/>
                  <c:y val="-0.21030454416312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E-7EDB-E64A-ADD2-E0B5DAD03884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EA1059D-F781-7F4F-9941-3DF5D94167DD}" type="CATEGORYNAME">
                      <a:rPr lang="en-US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pPr>
                        <a:defRPr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t> </a:t>
                    </a:r>
                    <a:fld id="{53BD8107-E5D3-B74F-BE1C-6FEC66BB1A2B}" type="VALUE">
                      <a:rPr lang="en-US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pPr>
                        <a:defRPr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defRPr>
                      </a:pPr>
                      <a:t>[VALUE]</a:t>
                    </a:fld>
                    <a:endParaRPr lang="en-US" baseline="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138276553106211"/>
                      <c:h val="0.2044612004675431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4C-7EDB-E64A-ADD2-E0B5DAD03884}"/>
                </c:ext>
              </c:extLst>
            </c:dLbl>
            <c:dLbl>
              <c:idx val="2"/>
              <c:layout>
                <c:manualLayout>
                  <c:x val="0.20307281229124916"/>
                  <c:y val="6.00870126180361E-3"/>
                </c:manualLayout>
              </c:layout>
              <c:tx>
                <c:rich>
                  <a:bodyPr/>
                  <a:lstStyle/>
                  <a:p>
                    <a:fld id="{0C294613-3428-D54A-9E09-0DD0F6CCEADE}" type="CATEGORYNAME">
                      <a:rPr lang="en-US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pPr/>
                      <a:t>[CATEGORY NAME]</a:t>
                    </a:fld>
                    <a:r>
                      <a:rPr lang="en-US" baseline="0" dirty="0"/>
                      <a:t> </a:t>
                    </a:r>
                    <a:fld id="{DFFEEABC-09DF-074B-AA1D-4F4AF77F06E5}" type="VALUE">
                      <a:rPr lang="en-US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4D-7EDB-E64A-ADD2-E0B5DAD038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Teacher!$B$4:$B$6</c:f>
              <c:strCache>
                <c:ptCount val="3"/>
                <c:pt idx="0">
                  <c:v>Teacher</c:v>
                </c:pt>
                <c:pt idx="1">
                  <c:v>Administrator</c:v>
                </c:pt>
                <c:pt idx="2">
                  <c:v>Other*</c:v>
                </c:pt>
              </c:strCache>
            </c:strRef>
          </c:cat>
          <c:val>
            <c:numRef>
              <c:f>Teacher!$D$4:$D$6</c:f>
              <c:numCache>
                <c:formatCode>0%</c:formatCode>
                <c:ptCount val="3"/>
                <c:pt idx="0">
                  <c:v>0.9031007751937985</c:v>
                </c:pt>
                <c:pt idx="1">
                  <c:v>6.589147286821706E-2</c:v>
                </c:pt>
                <c:pt idx="2">
                  <c:v>3.1007751937984496E-2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DB-E64A-ADD2-E0B5DAD03884}"/>
            </c:ext>
          </c:extLst>
        </c:ser>
        <c:ser>
          <c:idx val="9"/>
          <c:order val="1"/>
          <c:dPt>
            <c:idx val="0"/>
            <c:bubble3D val="0"/>
            <c:spPr>
              <a:solidFill>
                <a:schemeClr val="accent4">
                  <a:shade val="65000"/>
                </a:schemeClr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Teacher!$B$4:$B$6</c:f>
              <c:strCache>
                <c:ptCount val="3"/>
                <c:pt idx="0">
                  <c:v>Teacher</c:v>
                </c:pt>
                <c:pt idx="1">
                  <c:v>Administrator</c:v>
                </c:pt>
                <c:pt idx="2">
                  <c:v>Other*</c:v>
                </c:pt>
              </c:strCache>
            </c:strRef>
          </c:cat>
          <c:val>
            <c:numRef>
              <c:f>Teacher!$D$5:$D$6</c:f>
              <c:numCache>
                <c:formatCode>0%</c:formatCode>
                <c:ptCount val="2"/>
                <c:pt idx="0">
                  <c:v>6.589147286821706E-2</c:v>
                </c:pt>
                <c:pt idx="1">
                  <c:v>3.1007751937984496E-2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DB-E64A-ADD2-E0B5DAD03884}"/>
            </c:ext>
          </c:extLst>
        </c:ser>
        <c:ser>
          <c:idx val="10"/>
          <c:order val="2"/>
          <c:dPt>
            <c:idx val="0"/>
            <c:bubble3D val="0"/>
            <c:spPr>
              <a:solidFill>
                <a:schemeClr val="accent4">
                  <a:shade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EDB-E64A-ADD2-E0B5DAD03884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EDB-E64A-ADD2-E0B5DAD0388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Teacher!$B$4:$B$6</c:f>
              <c:strCache>
                <c:ptCount val="3"/>
                <c:pt idx="0">
                  <c:v>Teacher</c:v>
                </c:pt>
                <c:pt idx="1">
                  <c:v>Administrator</c:v>
                </c:pt>
                <c:pt idx="2">
                  <c:v>Other*</c:v>
                </c:pt>
              </c:strCache>
            </c:strRef>
          </c:cat>
          <c:val>
            <c:numRef>
              <c:f>Teacher!$C$5:$C$6</c:f>
              <c:numCache>
                <c:formatCode>General</c:formatCode>
                <c:ptCount val="2"/>
                <c:pt idx="0">
                  <c:v>34</c:v>
                </c:pt>
                <c:pt idx="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DB-E64A-ADD2-E0B5DAD03884}"/>
            </c:ext>
          </c:extLst>
        </c:ser>
        <c:ser>
          <c:idx val="11"/>
          <c:order val="3"/>
          <c:dPt>
            <c:idx val="0"/>
            <c:bubble3D val="0"/>
            <c:spPr>
              <a:solidFill>
                <a:schemeClr val="accent4">
                  <a:shade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7EDB-E64A-ADD2-E0B5DAD03884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7EDB-E64A-ADD2-E0B5DAD0388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Teacher!$B$4:$B$6</c:f>
              <c:strCache>
                <c:ptCount val="3"/>
                <c:pt idx="0">
                  <c:v>Teacher</c:v>
                </c:pt>
                <c:pt idx="1">
                  <c:v>Administrator</c:v>
                </c:pt>
                <c:pt idx="2">
                  <c:v>Other*</c:v>
                </c:pt>
              </c:strCache>
            </c:strRef>
          </c:cat>
          <c:val>
            <c:numRef>
              <c:f>Teacher!$D$5:$D$6</c:f>
              <c:numCache>
                <c:formatCode>0%</c:formatCode>
                <c:ptCount val="2"/>
                <c:pt idx="0">
                  <c:v>6.589147286821706E-2</c:v>
                </c:pt>
                <c:pt idx="1">
                  <c:v>3.1007751937984496E-2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EDB-E64A-ADD2-E0B5DAD03884}"/>
            </c:ext>
          </c:extLst>
        </c:ser>
        <c:ser>
          <c:idx val="12"/>
          <c:order val="4"/>
          <c:dPt>
            <c:idx val="0"/>
            <c:bubble3D val="0"/>
            <c:spPr>
              <a:solidFill>
                <a:schemeClr val="accent4">
                  <a:shade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EDB-E64A-ADD2-E0B5DAD03884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EDB-E64A-ADD2-E0B5DAD0388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Teacher!$B$4:$B$6</c:f>
              <c:strCache>
                <c:ptCount val="3"/>
                <c:pt idx="0">
                  <c:v>Teacher</c:v>
                </c:pt>
                <c:pt idx="1">
                  <c:v>Administrator</c:v>
                </c:pt>
                <c:pt idx="2">
                  <c:v>Other*</c:v>
                </c:pt>
              </c:strCache>
            </c:strRef>
          </c:cat>
          <c:val>
            <c:numRef>
              <c:f>Teacher!$C$5:$C$6</c:f>
              <c:numCache>
                <c:formatCode>General</c:formatCode>
                <c:ptCount val="2"/>
                <c:pt idx="0">
                  <c:v>34</c:v>
                </c:pt>
                <c:pt idx="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EDB-E64A-ADD2-E0B5DAD03884}"/>
            </c:ext>
          </c:extLst>
        </c:ser>
        <c:ser>
          <c:idx val="13"/>
          <c:order val="5"/>
          <c:dPt>
            <c:idx val="0"/>
            <c:bubble3D val="0"/>
            <c:spPr>
              <a:solidFill>
                <a:schemeClr val="accent4">
                  <a:shade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7EDB-E64A-ADD2-E0B5DAD03884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7EDB-E64A-ADD2-E0B5DAD0388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Teacher!$B$4:$B$6</c:f>
              <c:strCache>
                <c:ptCount val="3"/>
                <c:pt idx="0">
                  <c:v>Teacher</c:v>
                </c:pt>
                <c:pt idx="1">
                  <c:v>Administrator</c:v>
                </c:pt>
                <c:pt idx="2">
                  <c:v>Other*</c:v>
                </c:pt>
              </c:strCache>
            </c:strRef>
          </c:cat>
          <c:val>
            <c:numRef>
              <c:f>Teacher!$D$5:$D$6</c:f>
              <c:numCache>
                <c:formatCode>0%</c:formatCode>
                <c:ptCount val="2"/>
                <c:pt idx="0">
                  <c:v>6.589147286821706E-2</c:v>
                </c:pt>
                <c:pt idx="1">
                  <c:v>3.1007751937984496E-2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7EDB-E64A-ADD2-E0B5DAD03884}"/>
            </c:ext>
          </c:extLst>
        </c:ser>
        <c:ser>
          <c:idx val="14"/>
          <c:order val="6"/>
          <c:dPt>
            <c:idx val="0"/>
            <c:bubble3D val="0"/>
            <c:spPr>
              <a:solidFill>
                <a:schemeClr val="accent4">
                  <a:shade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7EDB-E64A-ADD2-E0B5DAD03884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7EDB-E64A-ADD2-E0B5DAD0388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Teacher!$B$4:$B$6</c:f>
              <c:strCache>
                <c:ptCount val="3"/>
                <c:pt idx="0">
                  <c:v>Teacher</c:v>
                </c:pt>
                <c:pt idx="1">
                  <c:v>Administrator</c:v>
                </c:pt>
                <c:pt idx="2">
                  <c:v>Other*</c:v>
                </c:pt>
              </c:strCache>
            </c:strRef>
          </c:cat>
          <c:val>
            <c:numRef>
              <c:f>Teacher!$C$5:$C$6</c:f>
              <c:numCache>
                <c:formatCode>General</c:formatCode>
                <c:ptCount val="2"/>
                <c:pt idx="0">
                  <c:v>34</c:v>
                </c:pt>
                <c:pt idx="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7EDB-E64A-ADD2-E0B5DAD03884}"/>
            </c:ext>
          </c:extLst>
        </c:ser>
        <c:ser>
          <c:idx val="15"/>
          <c:order val="7"/>
          <c:dPt>
            <c:idx val="0"/>
            <c:bubble3D val="0"/>
            <c:spPr>
              <a:solidFill>
                <a:schemeClr val="accent4">
                  <a:shade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7EDB-E64A-ADD2-E0B5DAD03884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7EDB-E64A-ADD2-E0B5DAD0388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Teacher!$B$4:$B$6</c:f>
              <c:strCache>
                <c:ptCount val="3"/>
                <c:pt idx="0">
                  <c:v>Teacher</c:v>
                </c:pt>
                <c:pt idx="1">
                  <c:v>Administrator</c:v>
                </c:pt>
                <c:pt idx="2">
                  <c:v>Other*</c:v>
                </c:pt>
              </c:strCache>
            </c:strRef>
          </c:cat>
          <c:val>
            <c:numRef>
              <c:f>Teacher!$D$5:$D$6</c:f>
              <c:numCache>
                <c:formatCode>0%</c:formatCode>
                <c:ptCount val="2"/>
                <c:pt idx="0">
                  <c:v>6.589147286821706E-2</c:v>
                </c:pt>
                <c:pt idx="1">
                  <c:v>3.1007751937984496E-2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7EDB-E64A-ADD2-E0B5DAD03884}"/>
            </c:ext>
          </c:extLst>
        </c:ser>
        <c:ser>
          <c:idx val="2"/>
          <c:order val="8"/>
          <c:dPt>
            <c:idx val="0"/>
            <c:bubble3D val="0"/>
            <c:spPr>
              <a:solidFill>
                <a:schemeClr val="accent4">
                  <a:shade val="65000"/>
                </a:schemeClr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4">
                  <a:tint val="65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Teacher!$B$4:$B$6</c:f>
              <c:strCache>
                <c:ptCount val="3"/>
                <c:pt idx="0">
                  <c:v>Teacher</c:v>
                </c:pt>
                <c:pt idx="1">
                  <c:v>Administrator</c:v>
                </c:pt>
                <c:pt idx="2">
                  <c:v>Other*</c:v>
                </c:pt>
              </c:strCache>
            </c:strRef>
          </c:cat>
          <c:val>
            <c:numRef>
              <c:f>Teacher!$D$4:$D$6</c:f>
              <c:numCache>
                <c:formatCode>0%</c:formatCode>
                <c:ptCount val="3"/>
                <c:pt idx="0">
                  <c:v>0.9031007751937985</c:v>
                </c:pt>
                <c:pt idx="1">
                  <c:v>6.589147286821706E-2</c:v>
                </c:pt>
                <c:pt idx="2">
                  <c:v>3.1007751937984496E-2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7EDB-E64A-ADD2-E0B5DAD03884}"/>
            </c:ext>
          </c:extLst>
        </c:ser>
        <c:ser>
          <c:idx val="3"/>
          <c:order val="9"/>
          <c:dPt>
            <c:idx val="0"/>
            <c:bubble3D val="0"/>
            <c:spPr>
              <a:solidFill>
                <a:schemeClr val="accent4">
                  <a:shade val="65000"/>
                </a:schemeClr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Teacher!$B$4:$B$6</c:f>
              <c:strCache>
                <c:ptCount val="3"/>
                <c:pt idx="0">
                  <c:v>Teacher</c:v>
                </c:pt>
                <c:pt idx="1">
                  <c:v>Administrator</c:v>
                </c:pt>
                <c:pt idx="2">
                  <c:v>Other*</c:v>
                </c:pt>
              </c:strCache>
            </c:strRef>
          </c:cat>
          <c:val>
            <c:numRef>
              <c:f>Teacher!$D$5:$D$6</c:f>
              <c:numCache>
                <c:formatCode>0%</c:formatCode>
                <c:ptCount val="2"/>
                <c:pt idx="0">
                  <c:v>6.589147286821706E-2</c:v>
                </c:pt>
                <c:pt idx="1">
                  <c:v>3.1007751937984496E-2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7EDB-E64A-ADD2-E0B5DAD03884}"/>
            </c:ext>
          </c:extLst>
        </c:ser>
        <c:ser>
          <c:idx val="4"/>
          <c:order val="10"/>
          <c:dPt>
            <c:idx val="0"/>
            <c:bubble3D val="0"/>
            <c:spPr>
              <a:solidFill>
                <a:schemeClr val="accent4">
                  <a:shade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7EDB-E64A-ADD2-E0B5DAD03884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7EDB-E64A-ADD2-E0B5DAD03884}"/>
              </c:ext>
            </c:extLst>
          </c:dPt>
          <c:dPt>
            <c:idx val="2"/>
            <c:bubble3D val="0"/>
            <c:spPr>
              <a:solidFill>
                <a:schemeClr val="accent4">
                  <a:tint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7EDB-E64A-ADD2-E0B5DAD0388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Teacher!$B$4:$B$6</c:f>
              <c:strCache>
                <c:ptCount val="3"/>
                <c:pt idx="0">
                  <c:v>Teacher</c:v>
                </c:pt>
                <c:pt idx="1">
                  <c:v>Administrator</c:v>
                </c:pt>
                <c:pt idx="2">
                  <c:v>Other*</c:v>
                </c:pt>
              </c:strCache>
            </c:strRef>
          </c:cat>
          <c:val>
            <c:numRef>
              <c:f>Teacher!$C$5:$C$6</c:f>
              <c:numCache>
                <c:formatCode>General</c:formatCode>
                <c:ptCount val="2"/>
                <c:pt idx="0">
                  <c:v>34</c:v>
                </c:pt>
                <c:pt idx="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7EDB-E64A-ADD2-E0B5DAD03884}"/>
            </c:ext>
          </c:extLst>
        </c:ser>
        <c:ser>
          <c:idx val="5"/>
          <c:order val="11"/>
          <c:dPt>
            <c:idx val="0"/>
            <c:bubble3D val="0"/>
            <c:spPr>
              <a:solidFill>
                <a:schemeClr val="accent4">
                  <a:shade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A-7EDB-E64A-ADD2-E0B5DAD03884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C-7EDB-E64A-ADD2-E0B5DAD03884}"/>
              </c:ext>
            </c:extLst>
          </c:dPt>
          <c:dPt>
            <c:idx val="2"/>
            <c:bubble3D val="0"/>
            <c:spPr>
              <a:solidFill>
                <a:schemeClr val="accent4">
                  <a:tint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E-7EDB-E64A-ADD2-E0B5DAD0388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Teacher!$B$4:$B$6</c:f>
              <c:strCache>
                <c:ptCount val="3"/>
                <c:pt idx="0">
                  <c:v>Teacher</c:v>
                </c:pt>
                <c:pt idx="1">
                  <c:v>Administrator</c:v>
                </c:pt>
                <c:pt idx="2">
                  <c:v>Other*</c:v>
                </c:pt>
              </c:strCache>
            </c:strRef>
          </c:cat>
          <c:val>
            <c:numRef>
              <c:f>Teacher!$D$5:$D$6</c:f>
              <c:numCache>
                <c:formatCode>0%</c:formatCode>
                <c:ptCount val="2"/>
                <c:pt idx="0">
                  <c:v>6.589147286821706E-2</c:v>
                </c:pt>
                <c:pt idx="1">
                  <c:v>3.1007751937984496E-2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F-7EDB-E64A-ADD2-E0B5DAD03884}"/>
            </c:ext>
          </c:extLst>
        </c:ser>
        <c:ser>
          <c:idx val="6"/>
          <c:order val="12"/>
          <c:dPt>
            <c:idx val="0"/>
            <c:bubble3D val="0"/>
            <c:spPr>
              <a:solidFill>
                <a:schemeClr val="accent4">
                  <a:shade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1-7EDB-E64A-ADD2-E0B5DAD03884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3-7EDB-E64A-ADD2-E0B5DAD03884}"/>
              </c:ext>
            </c:extLst>
          </c:dPt>
          <c:dPt>
            <c:idx val="2"/>
            <c:bubble3D val="0"/>
            <c:spPr>
              <a:solidFill>
                <a:schemeClr val="accent4">
                  <a:tint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5-7EDB-E64A-ADD2-E0B5DAD0388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Teacher!$B$4:$B$6</c:f>
              <c:strCache>
                <c:ptCount val="3"/>
                <c:pt idx="0">
                  <c:v>Teacher</c:v>
                </c:pt>
                <c:pt idx="1">
                  <c:v>Administrator</c:v>
                </c:pt>
                <c:pt idx="2">
                  <c:v>Other*</c:v>
                </c:pt>
              </c:strCache>
            </c:strRef>
          </c:cat>
          <c:val>
            <c:numRef>
              <c:f>Teacher!$C$5:$C$6</c:f>
              <c:numCache>
                <c:formatCode>General</c:formatCode>
                <c:ptCount val="2"/>
                <c:pt idx="0">
                  <c:v>34</c:v>
                </c:pt>
                <c:pt idx="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6-7EDB-E64A-ADD2-E0B5DAD03884}"/>
            </c:ext>
          </c:extLst>
        </c:ser>
        <c:ser>
          <c:idx val="7"/>
          <c:order val="13"/>
          <c:dPt>
            <c:idx val="0"/>
            <c:bubble3D val="0"/>
            <c:spPr>
              <a:solidFill>
                <a:schemeClr val="accent4">
                  <a:shade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8-7EDB-E64A-ADD2-E0B5DAD03884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A-7EDB-E64A-ADD2-E0B5DAD03884}"/>
              </c:ext>
            </c:extLst>
          </c:dPt>
          <c:dPt>
            <c:idx val="2"/>
            <c:bubble3D val="0"/>
            <c:spPr>
              <a:solidFill>
                <a:schemeClr val="accent4">
                  <a:tint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C-7EDB-E64A-ADD2-E0B5DAD0388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Teacher!$B$4:$B$6</c:f>
              <c:strCache>
                <c:ptCount val="3"/>
                <c:pt idx="0">
                  <c:v>Teacher</c:v>
                </c:pt>
                <c:pt idx="1">
                  <c:v>Administrator</c:v>
                </c:pt>
                <c:pt idx="2">
                  <c:v>Other*</c:v>
                </c:pt>
              </c:strCache>
            </c:strRef>
          </c:cat>
          <c:val>
            <c:numRef>
              <c:f>Teacher!$D$5:$D$6</c:f>
              <c:numCache>
                <c:formatCode>0%</c:formatCode>
                <c:ptCount val="2"/>
                <c:pt idx="0">
                  <c:v>6.589147286821706E-2</c:v>
                </c:pt>
                <c:pt idx="1">
                  <c:v>3.1007751937984496E-2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D-7EDB-E64A-ADD2-E0B5DAD03884}"/>
            </c:ext>
          </c:extLst>
        </c:ser>
        <c:ser>
          <c:idx val="0"/>
          <c:order val="14"/>
          <c:dPt>
            <c:idx val="0"/>
            <c:bubble3D val="0"/>
            <c:spPr>
              <a:solidFill>
                <a:schemeClr val="accent4">
                  <a:shade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F-7EDB-E64A-ADD2-E0B5DAD03884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1-7EDB-E64A-ADD2-E0B5DAD03884}"/>
              </c:ext>
            </c:extLst>
          </c:dPt>
          <c:dPt>
            <c:idx val="2"/>
            <c:bubble3D val="0"/>
            <c:spPr>
              <a:solidFill>
                <a:schemeClr val="accent4">
                  <a:tint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3-7EDB-E64A-ADD2-E0B5DAD0388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Teacher!$B$4:$B$6</c:f>
              <c:strCache>
                <c:ptCount val="3"/>
                <c:pt idx="0">
                  <c:v>Teacher</c:v>
                </c:pt>
                <c:pt idx="1">
                  <c:v>Administrator</c:v>
                </c:pt>
                <c:pt idx="2">
                  <c:v>Other*</c:v>
                </c:pt>
              </c:strCache>
            </c:strRef>
          </c:cat>
          <c:val>
            <c:numRef>
              <c:f>Teacher!$C$5:$C$6</c:f>
              <c:numCache>
                <c:formatCode>General</c:formatCode>
                <c:ptCount val="2"/>
                <c:pt idx="0">
                  <c:v>34</c:v>
                </c:pt>
                <c:pt idx="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4-7EDB-E64A-ADD2-E0B5DAD03884}"/>
            </c:ext>
          </c:extLst>
        </c:ser>
        <c:ser>
          <c:idx val="1"/>
          <c:order val="15"/>
          <c:dPt>
            <c:idx val="0"/>
            <c:bubble3D val="0"/>
            <c:spPr>
              <a:solidFill>
                <a:schemeClr val="accent4">
                  <a:shade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6-7EDB-E64A-ADD2-E0B5DAD03884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8-7EDB-E64A-ADD2-E0B5DAD03884}"/>
              </c:ext>
            </c:extLst>
          </c:dPt>
          <c:dPt>
            <c:idx val="2"/>
            <c:bubble3D val="0"/>
            <c:spPr>
              <a:solidFill>
                <a:schemeClr val="accent4">
                  <a:tint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A-7EDB-E64A-ADD2-E0B5DAD0388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Teacher!$B$4:$B$6</c:f>
              <c:strCache>
                <c:ptCount val="3"/>
                <c:pt idx="0">
                  <c:v>Teacher</c:v>
                </c:pt>
                <c:pt idx="1">
                  <c:v>Administrator</c:v>
                </c:pt>
                <c:pt idx="2">
                  <c:v>Other*</c:v>
                </c:pt>
              </c:strCache>
            </c:strRef>
          </c:cat>
          <c:val>
            <c:numRef>
              <c:f>Teacher!$D$5:$D$6</c:f>
              <c:numCache>
                <c:formatCode>0%</c:formatCode>
                <c:ptCount val="2"/>
                <c:pt idx="0">
                  <c:v>6.589147286821706E-2</c:v>
                </c:pt>
                <c:pt idx="1">
                  <c:v>3.1007751937984496E-2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B-7EDB-E64A-ADD2-E0B5DAD03884}"/>
            </c:ext>
          </c:extLst>
        </c:ser>
        <c:dLbls>
          <c:dLblPos val="outEnd"/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 b="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pieChart>
        <c:varyColors val="1"/>
        <c:ser>
          <c:idx val="2"/>
          <c:order val="0"/>
          <c:dPt>
            <c:idx val="0"/>
            <c:bubble3D val="0"/>
            <c:spPr>
              <a:solidFill>
                <a:schemeClr val="accent4">
                  <a:shade val="7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C-CCEB-5447-8305-030CD91BDC73}"/>
              </c:ext>
            </c:extLst>
          </c:dPt>
          <c:dPt>
            <c:idx val="1"/>
            <c:bubble3D val="0"/>
            <c:spPr>
              <a:solidFill>
                <a:schemeClr val="accent4">
                  <a:tint val="7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D-CCEB-5447-8305-030CD91BDC73}"/>
              </c:ext>
            </c:extLst>
          </c:dPt>
          <c:dLbls>
            <c:dLbl>
              <c:idx val="0"/>
              <c:layout>
                <c:manualLayout>
                  <c:x val="-0.20732795195110446"/>
                  <c:y val="-0.30118122315049378"/>
                </c:manualLayout>
              </c:layout>
              <c:tx>
                <c:rich>
                  <a:bodyPr/>
                  <a:lstStyle/>
                  <a:p>
                    <a:fld id="{D4E2F9F9-F1FD-ED4F-9118-A901E8A3F98C}" type="CATEGORYNAME">
                      <a:rPr lang="en-US" smtClean="0"/>
                      <a:pPr/>
                      <a:t>[CATEGORY NAME]</a:t>
                    </a:fld>
                    <a:endParaRPr lang="en-US" baseline="0" dirty="0"/>
                  </a:p>
                  <a:p>
                    <a:fld id="{33D27CFC-F930-3447-BDC6-C1444E96FAC8}" type="VALUE">
                      <a:rPr lang="en-US" baseline="0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4057199171814054"/>
                      <c:h val="0.1619846957383443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C-CCEB-5447-8305-030CD91BDC73}"/>
                </c:ext>
              </c:extLst>
            </c:dLbl>
            <c:dLbl>
              <c:idx val="1"/>
              <c:layout>
                <c:manualLayout>
                  <c:x val="0.16772088242259026"/>
                  <c:y val="0.20485197997764826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F2634B5-CCB4-AF40-B3A1-B13DF261FBEC}" type="CATEGORYNAME">
                      <a:rPr lang="en-US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pPr>
                        <a:defRPr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t> </a:t>
                    </a:r>
                    <a:fld id="{F8B00450-BA98-284A-9EB8-BFC0B078E53A}" type="VALUE">
                      <a:rPr lang="en-US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pPr>
                        <a:defRPr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defRPr>
                      </a:pPr>
                      <a:t>[VALUE]</a:t>
                    </a:fld>
                    <a:endParaRPr lang="en-US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D-CCEB-5447-8305-030CD91BDC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Teacher!$F$22:$F$23</c:f>
              <c:strCache>
                <c:ptCount val="2"/>
                <c:pt idx="0">
                  <c:v>1-3 years</c:v>
                </c:pt>
                <c:pt idx="1">
                  <c:v>3+ years</c:v>
                </c:pt>
              </c:strCache>
            </c:strRef>
          </c:cat>
          <c:val>
            <c:numRef>
              <c:f>Teacher!$G$22:$G$23</c:f>
              <c:numCache>
                <c:formatCode>0%</c:formatCode>
                <c:ptCount val="2"/>
                <c:pt idx="0">
                  <c:v>0.82170542635658916</c:v>
                </c:pt>
                <c:pt idx="1">
                  <c:v>0.17829457364341084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EB-5447-8305-030CD91BDC73}"/>
            </c:ext>
          </c:extLst>
        </c:ser>
        <c:ser>
          <c:idx val="3"/>
          <c:order val="1"/>
          <c:dPt>
            <c:idx val="0"/>
            <c:bubble3D val="0"/>
            <c:spPr>
              <a:solidFill>
                <a:schemeClr val="accent4">
                  <a:shade val="76000"/>
                </a:schemeClr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4">
                  <a:tint val="77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Teacher!$F$22:$F$23</c:f>
              <c:strCache>
                <c:ptCount val="2"/>
                <c:pt idx="0">
                  <c:v>1-3 years</c:v>
                </c:pt>
                <c:pt idx="1">
                  <c:v>3+ years</c:v>
                </c:pt>
              </c:strCache>
            </c:strRef>
          </c:cat>
          <c:val>
            <c:numRef>
              <c:f>Teacher!$D$5:$D$6</c:f>
              <c:numCache>
                <c:formatCode>0%</c:formatCode>
                <c:ptCount val="2"/>
                <c:pt idx="0">
                  <c:v>6.589147286821706E-2</c:v>
                </c:pt>
                <c:pt idx="1">
                  <c:v>3.1007751937984496E-2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EB-5447-8305-030CD91BDC73}"/>
            </c:ext>
          </c:extLst>
        </c:ser>
        <c:ser>
          <c:idx val="4"/>
          <c:order val="2"/>
          <c:dPt>
            <c:idx val="0"/>
            <c:bubble3D val="0"/>
            <c:spPr>
              <a:solidFill>
                <a:schemeClr val="accent4">
                  <a:shade val="7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CEB-5447-8305-030CD91BDC73}"/>
              </c:ext>
            </c:extLst>
          </c:dPt>
          <c:dPt>
            <c:idx val="1"/>
            <c:bubble3D val="0"/>
            <c:spPr>
              <a:solidFill>
                <a:schemeClr val="accent4">
                  <a:tint val="7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CEB-5447-8305-030CD91BDC73}"/>
              </c:ext>
            </c:extLst>
          </c:dPt>
          <c:dPt>
            <c:idx val="2"/>
            <c:bubble3D val="0"/>
            <c:spPr>
              <a:solidFill>
                <a:schemeClr val="accent4">
                  <a:tint val="3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CEB-5447-8305-030CD91BDC7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Teacher!$F$22:$F$23</c:f>
              <c:strCache>
                <c:ptCount val="2"/>
                <c:pt idx="0">
                  <c:v>1-3 years</c:v>
                </c:pt>
                <c:pt idx="1">
                  <c:v>3+ years</c:v>
                </c:pt>
              </c:strCache>
            </c:strRef>
          </c:cat>
          <c:val>
            <c:numRef>
              <c:f>Teacher!$C$5:$C$6</c:f>
              <c:numCache>
                <c:formatCode>General</c:formatCode>
                <c:ptCount val="2"/>
                <c:pt idx="0">
                  <c:v>34</c:v>
                </c:pt>
                <c:pt idx="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CEB-5447-8305-030CD91BDC73}"/>
            </c:ext>
          </c:extLst>
        </c:ser>
        <c:ser>
          <c:idx val="5"/>
          <c:order val="3"/>
          <c:dPt>
            <c:idx val="0"/>
            <c:bubble3D val="0"/>
            <c:spPr>
              <a:solidFill>
                <a:schemeClr val="accent4">
                  <a:shade val="7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CEB-5447-8305-030CD91BDC73}"/>
              </c:ext>
            </c:extLst>
          </c:dPt>
          <c:dPt>
            <c:idx val="1"/>
            <c:bubble3D val="0"/>
            <c:spPr>
              <a:solidFill>
                <a:schemeClr val="accent4">
                  <a:tint val="7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CEB-5447-8305-030CD91BDC73}"/>
              </c:ext>
            </c:extLst>
          </c:dPt>
          <c:dPt>
            <c:idx val="2"/>
            <c:bubble3D val="0"/>
            <c:spPr>
              <a:solidFill>
                <a:schemeClr val="accent4">
                  <a:tint val="3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CCEB-5447-8305-030CD91BDC7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Teacher!$F$22:$F$23</c:f>
              <c:strCache>
                <c:ptCount val="2"/>
                <c:pt idx="0">
                  <c:v>1-3 years</c:v>
                </c:pt>
                <c:pt idx="1">
                  <c:v>3+ years</c:v>
                </c:pt>
              </c:strCache>
            </c:strRef>
          </c:cat>
          <c:val>
            <c:numRef>
              <c:f>Teacher!$D$5:$D$6</c:f>
              <c:numCache>
                <c:formatCode>0%</c:formatCode>
                <c:ptCount val="2"/>
                <c:pt idx="0">
                  <c:v>6.589147286821706E-2</c:v>
                </c:pt>
                <c:pt idx="1">
                  <c:v>3.1007751937984496E-2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CCEB-5447-8305-030CD91BDC73}"/>
            </c:ext>
          </c:extLst>
        </c:ser>
        <c:ser>
          <c:idx val="6"/>
          <c:order val="4"/>
          <c:dPt>
            <c:idx val="0"/>
            <c:bubble3D val="0"/>
            <c:spPr>
              <a:solidFill>
                <a:schemeClr val="accent4">
                  <a:shade val="7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CEB-5447-8305-030CD91BDC73}"/>
              </c:ext>
            </c:extLst>
          </c:dPt>
          <c:dPt>
            <c:idx val="1"/>
            <c:bubble3D val="0"/>
            <c:spPr>
              <a:solidFill>
                <a:schemeClr val="accent4">
                  <a:tint val="7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CEB-5447-8305-030CD91BDC73}"/>
              </c:ext>
            </c:extLst>
          </c:dPt>
          <c:dPt>
            <c:idx val="2"/>
            <c:bubble3D val="0"/>
            <c:spPr>
              <a:solidFill>
                <a:schemeClr val="accent4">
                  <a:tint val="3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CEB-5447-8305-030CD91BDC7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Teacher!$F$22:$F$23</c:f>
              <c:strCache>
                <c:ptCount val="2"/>
                <c:pt idx="0">
                  <c:v>1-3 years</c:v>
                </c:pt>
                <c:pt idx="1">
                  <c:v>3+ years</c:v>
                </c:pt>
              </c:strCache>
            </c:strRef>
          </c:cat>
          <c:val>
            <c:numRef>
              <c:f>Teacher!$C$5:$C$6</c:f>
              <c:numCache>
                <c:formatCode>General</c:formatCode>
                <c:ptCount val="2"/>
                <c:pt idx="0">
                  <c:v>34</c:v>
                </c:pt>
                <c:pt idx="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CCEB-5447-8305-030CD91BDC73}"/>
            </c:ext>
          </c:extLst>
        </c:ser>
        <c:ser>
          <c:idx val="7"/>
          <c:order val="5"/>
          <c:dPt>
            <c:idx val="0"/>
            <c:bubble3D val="0"/>
            <c:spPr>
              <a:solidFill>
                <a:schemeClr val="accent4">
                  <a:shade val="7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CCEB-5447-8305-030CD91BDC73}"/>
              </c:ext>
            </c:extLst>
          </c:dPt>
          <c:dPt>
            <c:idx val="1"/>
            <c:bubble3D val="0"/>
            <c:spPr>
              <a:solidFill>
                <a:schemeClr val="accent4">
                  <a:tint val="7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CCEB-5447-8305-030CD91BDC73}"/>
              </c:ext>
            </c:extLst>
          </c:dPt>
          <c:dPt>
            <c:idx val="2"/>
            <c:bubble3D val="0"/>
            <c:spPr>
              <a:solidFill>
                <a:schemeClr val="accent4">
                  <a:tint val="3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CCEB-5447-8305-030CD91BDC7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Teacher!$F$22:$F$23</c:f>
              <c:strCache>
                <c:ptCount val="2"/>
                <c:pt idx="0">
                  <c:v>1-3 years</c:v>
                </c:pt>
                <c:pt idx="1">
                  <c:v>3+ years</c:v>
                </c:pt>
              </c:strCache>
            </c:strRef>
          </c:cat>
          <c:val>
            <c:numRef>
              <c:f>Teacher!$D$5:$D$6</c:f>
              <c:numCache>
                <c:formatCode>0%</c:formatCode>
                <c:ptCount val="2"/>
                <c:pt idx="0">
                  <c:v>6.589147286821706E-2</c:v>
                </c:pt>
                <c:pt idx="1">
                  <c:v>3.1007751937984496E-2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CCEB-5447-8305-030CD91BDC73}"/>
            </c:ext>
          </c:extLst>
        </c:ser>
        <c:ser>
          <c:idx val="0"/>
          <c:order val="6"/>
          <c:dPt>
            <c:idx val="0"/>
            <c:bubble3D val="0"/>
            <c:spPr>
              <a:solidFill>
                <a:schemeClr val="accent4">
                  <a:shade val="7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CCEB-5447-8305-030CD91BDC73}"/>
              </c:ext>
            </c:extLst>
          </c:dPt>
          <c:dPt>
            <c:idx val="1"/>
            <c:bubble3D val="0"/>
            <c:spPr>
              <a:solidFill>
                <a:schemeClr val="accent4">
                  <a:tint val="7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CCEB-5447-8305-030CD91BDC73}"/>
              </c:ext>
            </c:extLst>
          </c:dPt>
          <c:dPt>
            <c:idx val="2"/>
            <c:bubble3D val="0"/>
            <c:spPr>
              <a:solidFill>
                <a:schemeClr val="accent4">
                  <a:tint val="3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CCEB-5447-8305-030CD91BDC7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Teacher!$F$22:$F$23</c:f>
              <c:strCache>
                <c:ptCount val="2"/>
                <c:pt idx="0">
                  <c:v>1-3 years</c:v>
                </c:pt>
                <c:pt idx="1">
                  <c:v>3+ years</c:v>
                </c:pt>
              </c:strCache>
            </c:strRef>
          </c:cat>
          <c:val>
            <c:numRef>
              <c:f>Teacher!$C$5:$C$6</c:f>
              <c:numCache>
                <c:formatCode>General</c:formatCode>
                <c:ptCount val="2"/>
                <c:pt idx="0">
                  <c:v>34</c:v>
                </c:pt>
                <c:pt idx="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CCEB-5447-8305-030CD91BDC73}"/>
            </c:ext>
          </c:extLst>
        </c:ser>
        <c:ser>
          <c:idx val="1"/>
          <c:order val="7"/>
          <c:dPt>
            <c:idx val="0"/>
            <c:bubble3D val="0"/>
            <c:spPr>
              <a:solidFill>
                <a:schemeClr val="accent4">
                  <a:shade val="7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6-CCEB-5447-8305-030CD91BDC73}"/>
              </c:ext>
            </c:extLst>
          </c:dPt>
          <c:dPt>
            <c:idx val="1"/>
            <c:bubble3D val="0"/>
            <c:spPr>
              <a:solidFill>
                <a:schemeClr val="accent4">
                  <a:tint val="7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8-CCEB-5447-8305-030CD91BDC73}"/>
              </c:ext>
            </c:extLst>
          </c:dPt>
          <c:dPt>
            <c:idx val="2"/>
            <c:bubble3D val="0"/>
            <c:spPr>
              <a:solidFill>
                <a:schemeClr val="accent4">
                  <a:tint val="3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A-CCEB-5447-8305-030CD91BDC7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Teacher!$F$22:$F$23</c:f>
              <c:strCache>
                <c:ptCount val="2"/>
                <c:pt idx="0">
                  <c:v>1-3 years</c:v>
                </c:pt>
                <c:pt idx="1">
                  <c:v>3+ years</c:v>
                </c:pt>
              </c:strCache>
            </c:strRef>
          </c:cat>
          <c:val>
            <c:numRef>
              <c:f>Teacher!$D$5:$D$6</c:f>
              <c:numCache>
                <c:formatCode>0%</c:formatCode>
                <c:ptCount val="2"/>
                <c:pt idx="0">
                  <c:v>6.589147286821706E-2</c:v>
                </c:pt>
                <c:pt idx="1">
                  <c:v>3.1007751937984496E-2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B-CCEB-5447-8305-030CD91BDC73}"/>
            </c:ext>
          </c:extLst>
        </c:ser>
        <c:dLbls>
          <c:dLblPos val="outEnd"/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 b="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3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4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Dar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27038"/>
            <a:ext cx="9144000" cy="2387600"/>
          </a:xfrm>
        </p:spPr>
        <p:txBody>
          <a:bodyPr anchor="b"/>
          <a:lstStyle>
            <a:lvl1pPr algn="l">
              <a:defRPr sz="40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906713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b="1" cap="all" baseline="0">
                <a:solidFill>
                  <a:srgbClr val="F78D2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169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73" y="1298329"/>
            <a:ext cx="4152900" cy="86677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338" y="1298329"/>
            <a:ext cx="4086225" cy="104071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419475"/>
            <a:ext cx="12192000" cy="3438525"/>
          </a:xfrm>
          <a:prstGeom prst="rect">
            <a:avLst/>
          </a:prstGeom>
          <a:solidFill>
            <a:srgbClr val="2E31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844" y="4559538"/>
            <a:ext cx="4135656" cy="8706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337" y="4572261"/>
            <a:ext cx="4086226" cy="1078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976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st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424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Ligh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27038"/>
            <a:ext cx="9144000" cy="2387600"/>
          </a:xfrm>
        </p:spPr>
        <p:txBody>
          <a:bodyPr anchor="b"/>
          <a:lstStyle>
            <a:lvl1pPr algn="l">
              <a:defRPr sz="4000">
                <a:solidFill>
                  <a:srgbClr val="36258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906713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b="1" cap="all" baseline="0">
                <a:solidFill>
                  <a:srgbClr val="6E70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431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281113"/>
            <a:ext cx="10515600" cy="2852737"/>
          </a:xfrm>
        </p:spPr>
        <p:txBody>
          <a:bodyPr anchor="b"/>
          <a:lstStyle>
            <a:lvl1pPr algn="r">
              <a:defRPr sz="40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160838"/>
            <a:ext cx="10515600" cy="1500187"/>
          </a:xfrm>
        </p:spPr>
        <p:txBody>
          <a:bodyPr>
            <a:normAutofit/>
          </a:bodyPr>
          <a:lstStyle>
            <a:lvl1pPr marL="0" indent="0" algn="r">
              <a:buNone/>
              <a:defRPr sz="1800" b="1" cap="all" baseline="0">
                <a:solidFill>
                  <a:srgbClr val="F78D2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1272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column Ligh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0"/>
          </p:nvPr>
        </p:nvSpPr>
        <p:spPr>
          <a:xfrm>
            <a:off x="6886574" y="373063"/>
            <a:ext cx="4467225" cy="407988"/>
          </a:xfrm>
        </p:spPr>
        <p:txBody>
          <a:bodyPr>
            <a:normAutofit/>
          </a:bodyPr>
          <a:lstStyle>
            <a:lvl1pPr marL="0" indent="0" algn="r">
              <a:buNone/>
              <a:defRPr sz="1600" b="1" cap="all" baseline="0">
                <a:solidFill>
                  <a:srgbClr val="F78D2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89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column Dar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>
                <a:solidFill>
                  <a:srgbClr val="F78D26"/>
                </a:solidFill>
              </a:defRPr>
            </a:lvl2pPr>
            <a:lvl3pPr>
              <a:defRPr>
                <a:solidFill>
                  <a:schemeClr val="bg1">
                    <a:lumMod val="85000"/>
                  </a:schemeClr>
                </a:solidFill>
              </a:defRPr>
            </a:lvl3pPr>
            <a:lvl4pPr>
              <a:defRPr>
                <a:solidFill>
                  <a:schemeClr val="bg1">
                    <a:lumMod val="85000"/>
                  </a:schemeClr>
                </a:solidFill>
              </a:defRPr>
            </a:lvl4pPr>
            <a:lvl5pPr>
              <a:defRPr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0"/>
          </p:nvPr>
        </p:nvSpPr>
        <p:spPr>
          <a:xfrm>
            <a:off x="6886574" y="373063"/>
            <a:ext cx="4467225" cy="407988"/>
          </a:xfrm>
        </p:spPr>
        <p:txBody>
          <a:bodyPr>
            <a:normAutofit/>
          </a:bodyPr>
          <a:lstStyle>
            <a:lvl1pPr marL="0" indent="0" algn="r">
              <a:buNone/>
              <a:defRPr sz="1600" b="1" cap="all" baseline="0">
                <a:solidFill>
                  <a:srgbClr val="F78D2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565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 Ligh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ubtitle 2"/>
          <p:cNvSpPr>
            <a:spLocks noGrp="1"/>
          </p:cNvSpPr>
          <p:nvPr>
            <p:ph type="subTitle" idx="10"/>
          </p:nvPr>
        </p:nvSpPr>
        <p:spPr>
          <a:xfrm>
            <a:off x="6886574" y="373063"/>
            <a:ext cx="4467225" cy="407988"/>
          </a:xfrm>
        </p:spPr>
        <p:txBody>
          <a:bodyPr>
            <a:normAutofit/>
          </a:bodyPr>
          <a:lstStyle>
            <a:lvl1pPr marL="0" indent="0" algn="r">
              <a:buNone/>
              <a:defRPr sz="1600" b="1" cap="all" baseline="0">
                <a:solidFill>
                  <a:srgbClr val="F78D2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157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Dar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>
                <a:solidFill>
                  <a:srgbClr val="F78D26"/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rgbClr val="F78D26"/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0"/>
          </p:nvPr>
        </p:nvSpPr>
        <p:spPr>
          <a:xfrm>
            <a:off x="6886574" y="373063"/>
            <a:ext cx="4467225" cy="407988"/>
          </a:xfrm>
        </p:spPr>
        <p:txBody>
          <a:bodyPr>
            <a:normAutofit/>
          </a:bodyPr>
          <a:lstStyle>
            <a:lvl1pPr marL="0" indent="0" algn="r">
              <a:buNone/>
              <a:defRPr sz="1600" b="1" cap="all" baseline="0">
                <a:solidFill>
                  <a:srgbClr val="F78D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02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/Table Showcas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16" y="140387"/>
            <a:ext cx="11788346" cy="615950"/>
          </a:xfrm>
        </p:spPr>
        <p:txBody>
          <a:bodyPr/>
          <a:lstStyle>
            <a:lvl1pPr algn="ctr">
              <a:defRPr sz="2200" b="1" i="0" cap="all" baseline="0">
                <a:solidFill>
                  <a:srgbClr val="6E707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213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cons and Swiff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99" y="1219150"/>
            <a:ext cx="1255038" cy="11947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0868" y="1332102"/>
            <a:ext cx="1189774" cy="9688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658" y="1419004"/>
            <a:ext cx="1255036" cy="11144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496" y="2910378"/>
            <a:ext cx="1174712" cy="134539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05" y="3099783"/>
            <a:ext cx="1189774" cy="116969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3099" y="1240422"/>
            <a:ext cx="1275116" cy="128013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6103" y="3191262"/>
            <a:ext cx="1189774" cy="91366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111" y="3164203"/>
            <a:ext cx="1189776" cy="93876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7532" y="1334614"/>
            <a:ext cx="1179732" cy="96386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570" y="2855086"/>
            <a:ext cx="958848" cy="134539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226" y="1221659"/>
            <a:ext cx="1189774" cy="118977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4695" y="1299471"/>
            <a:ext cx="737962" cy="103415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377" y="2902018"/>
            <a:ext cx="1326392" cy="138912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2966"/>
            <a:ext cx="12192000" cy="11557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51898"/>
            <a:ext cx="12192000" cy="89535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877363" y="148111"/>
            <a:ext cx="98691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cap="all" baseline="0" dirty="0">
                <a:solidFill>
                  <a:srgbClr val="FF0000"/>
                </a:solidFill>
                <a:latin typeface="+mj-lt"/>
              </a:rPr>
              <a:t>THE FOLLOWING 2 SLIDES ARE IMAGES FOR USE IN YOUR PRESENTATIONS.</a:t>
            </a:r>
          </a:p>
          <a:p>
            <a:pPr algn="ctr"/>
            <a:r>
              <a:rPr lang="en-US" sz="2000" b="1" cap="all" baseline="0" dirty="0">
                <a:solidFill>
                  <a:srgbClr val="FF0000"/>
                </a:solidFill>
                <a:latin typeface="+mj-lt"/>
              </a:rPr>
              <a:t>PLEASE DELETE THESE SLIDES BEFORE SAVING YOUR FINAL VERSION.</a:t>
            </a:r>
          </a:p>
        </p:txBody>
      </p:sp>
    </p:spTree>
    <p:extLst>
      <p:ext uri="{BB962C8B-B14F-4D97-AF65-F5344CB8AC3E}">
        <p14:creationId xmlns:p14="http://schemas.microsoft.com/office/powerpoint/2010/main" val="50578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199" y="165101"/>
            <a:ext cx="5362575" cy="6159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6E70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4ECA945-5186-4A41-8A09-B0DF003689A4}" type="datetimeFigureOut">
              <a:rPr lang="en-US" smtClean="0"/>
              <a:pPr/>
              <a:t>9/14/21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6E70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6E70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2EF54BD-F0B9-4474-9849-83BA5C05CA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54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0" r:id="rId4"/>
    <p:sldLayoutId id="2147483661" r:id="rId5"/>
    <p:sldLayoutId id="2147483652" r:id="rId6"/>
    <p:sldLayoutId id="2147483662" r:id="rId7"/>
    <p:sldLayoutId id="2147483663" r:id="rId8"/>
    <p:sldLayoutId id="2147483664" r:id="rId9"/>
    <p:sldLayoutId id="2147483665" r:id="rId10"/>
    <p:sldLayoutId id="21474836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36258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36258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6E7075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Edgenuity</a:t>
            </a:r>
            <a:br>
              <a:rPr lang="en-US" dirty="0"/>
            </a:br>
            <a:r>
              <a:rPr lang="en-US" dirty="0"/>
              <a:t>Teacher Survey Results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2020-2021 school year</a:t>
            </a:r>
          </a:p>
          <a:p>
            <a:r>
              <a:rPr lang="en-US" dirty="0"/>
              <a:t>September 2021</a:t>
            </a:r>
          </a:p>
        </p:txBody>
      </p:sp>
    </p:spTree>
    <p:extLst>
      <p:ext uri="{BB962C8B-B14F-4D97-AF65-F5344CB8AC3E}">
        <p14:creationId xmlns:p14="http://schemas.microsoft.com/office/powerpoint/2010/main" val="198239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412"/>
            <a:ext cx="10515600" cy="518614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82% of full-time Instructional Services staff surveyed had 1-3 years of experience working at Edgenuity.</a:t>
            </a:r>
          </a:p>
          <a:p>
            <a:pPr>
              <a:lnSpc>
                <a:spcPct val="120000"/>
              </a:lnSpc>
            </a:pPr>
            <a:r>
              <a:rPr lang="en-US" dirty="0"/>
              <a:t>The majority of staff members, over 3/4 surveyed, expressed positive attitudes toward the goals and direction of the company.</a:t>
            </a:r>
          </a:p>
          <a:p>
            <a:pPr>
              <a:lnSpc>
                <a:spcPct val="120000"/>
              </a:lnSpc>
            </a:pPr>
            <a:r>
              <a:rPr lang="en-US" dirty="0"/>
              <a:t>84% of staff members reported that Edgenuity leadership creates an innovative and collaborative work culture. </a:t>
            </a:r>
          </a:p>
          <a:p>
            <a:pPr>
              <a:lnSpc>
                <a:spcPct val="120000"/>
              </a:lnSpc>
            </a:pPr>
            <a:r>
              <a:rPr lang="en-US" dirty="0"/>
              <a:t>The majority of staff members expressed positive attitudes toward the teaching and assessing of Edgenuity teachers.  </a:t>
            </a:r>
          </a:p>
        </p:txBody>
      </p:sp>
    </p:spTree>
    <p:extLst>
      <p:ext uri="{BB962C8B-B14F-4D97-AF65-F5344CB8AC3E}">
        <p14:creationId xmlns:p14="http://schemas.microsoft.com/office/powerpoint/2010/main" val="3291513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199" y="165101"/>
            <a:ext cx="9562107" cy="615950"/>
          </a:xfrm>
        </p:spPr>
        <p:txBody>
          <a:bodyPr/>
          <a:lstStyle/>
          <a:p>
            <a:r>
              <a:rPr lang="en-US" dirty="0"/>
              <a:t>Characteristics of Survey Completers (</a:t>
            </a:r>
            <a:r>
              <a:rPr lang="en-US" i="1" dirty="0"/>
              <a:t>N</a:t>
            </a:r>
            <a:r>
              <a:rPr lang="en-US" dirty="0"/>
              <a:t> = 516)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9489756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ontent Placeholder 1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41833819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Subtitle 7"/>
          <p:cNvSpPr>
            <a:spLocks noGrp="1"/>
          </p:cNvSpPr>
          <p:nvPr>
            <p:ph type="subTitle" idx="10"/>
          </p:nvPr>
        </p:nvSpPr>
        <p:spPr>
          <a:xfrm>
            <a:off x="838199" y="1390341"/>
            <a:ext cx="5181601" cy="407988"/>
          </a:xfrm>
        </p:spPr>
        <p:txBody>
          <a:bodyPr/>
          <a:lstStyle/>
          <a:p>
            <a:pPr algn="ctr"/>
            <a:r>
              <a:rPr lang="en-US" dirty="0"/>
              <a:t>Number of Years working with Edgenuity</a:t>
            </a:r>
          </a:p>
        </p:txBody>
      </p:sp>
      <p:sp>
        <p:nvSpPr>
          <p:cNvPr id="9" name="Subtitle 7"/>
          <p:cNvSpPr txBox="1">
            <a:spLocks/>
          </p:cNvSpPr>
          <p:nvPr/>
        </p:nvSpPr>
        <p:spPr>
          <a:xfrm>
            <a:off x="6172200" y="1390341"/>
            <a:ext cx="5181601" cy="407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1" kern="1200" cap="all" baseline="0">
                <a:solidFill>
                  <a:srgbClr val="F78D2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rgbClr val="6E707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Role at Edgenuity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B0D6F61F-4C3D-1441-A219-B50927A8D0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8590648"/>
              </p:ext>
            </p:extLst>
          </p:nvPr>
        </p:nvGraphicFramePr>
        <p:xfrm>
          <a:off x="6600825" y="1798329"/>
          <a:ext cx="4752975" cy="4227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EBE9E521-3303-3041-9995-C33B99665B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6154170"/>
              </p:ext>
            </p:extLst>
          </p:nvPr>
        </p:nvGraphicFramePr>
        <p:xfrm>
          <a:off x="690562" y="1954211"/>
          <a:ext cx="5329238" cy="435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BD98DED-E346-7240-BA6C-EB89B87CB1B0}"/>
              </a:ext>
            </a:extLst>
          </p:cNvPr>
          <p:cNvSpPr txBox="1"/>
          <p:nvPr/>
        </p:nvSpPr>
        <p:spPr>
          <a:xfrm>
            <a:off x="9401176" y="6464239"/>
            <a:ext cx="2467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*analyst and specialist</a:t>
            </a:r>
          </a:p>
        </p:txBody>
      </p:sp>
    </p:spTree>
    <p:extLst>
      <p:ext uri="{BB962C8B-B14F-4D97-AF65-F5344CB8AC3E}">
        <p14:creationId xmlns:p14="http://schemas.microsoft.com/office/powerpoint/2010/main" val="1490795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199" y="165101"/>
            <a:ext cx="9307665" cy="615950"/>
          </a:xfrm>
        </p:spPr>
        <p:txBody>
          <a:bodyPr/>
          <a:lstStyle/>
          <a:p>
            <a:r>
              <a:rPr lang="en-US" dirty="0"/>
              <a:t>Company Goals and Direction (</a:t>
            </a:r>
            <a:r>
              <a:rPr lang="en-US" i="1" dirty="0"/>
              <a:t>N</a:t>
            </a:r>
            <a:r>
              <a:rPr lang="en-US" dirty="0"/>
              <a:t> = 516)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3864881"/>
              </p:ext>
            </p:extLst>
          </p:nvPr>
        </p:nvGraphicFramePr>
        <p:xfrm>
          <a:off x="838199" y="1117702"/>
          <a:ext cx="10241280" cy="2291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675120">
                  <a:extLst>
                    <a:ext uri="{9D8B030D-6E8A-4147-A177-3AD203B41FA5}">
                      <a16:colId xmlns:a16="http://schemas.microsoft.com/office/drawing/2014/main" val="2955972905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628660028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876079958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1203697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Statement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Neutral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Disagree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626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Edgenuity’s purpose statement is focused on students’ academic success.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054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Edgenuity is based on shared values and beliefs</a:t>
                      </a:r>
                      <a:r>
                        <a:rPr lang="en-US" baseline="0" dirty="0"/>
                        <a:t> about online teaching and learning.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347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Edgenuity institutes a plan to continuously</a:t>
                      </a:r>
                      <a:r>
                        <a:rPr lang="en-US" baseline="0" dirty="0"/>
                        <a:t> improve based on data, goals, and measures growth.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269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0670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199" y="165101"/>
            <a:ext cx="6565491" cy="615950"/>
          </a:xfrm>
        </p:spPr>
        <p:txBody>
          <a:bodyPr/>
          <a:lstStyle/>
          <a:p>
            <a:r>
              <a:rPr lang="en-US" dirty="0"/>
              <a:t>Leadership (</a:t>
            </a:r>
            <a:r>
              <a:rPr lang="en-US" i="1" dirty="0"/>
              <a:t>N</a:t>
            </a:r>
            <a:r>
              <a:rPr lang="en-US" dirty="0"/>
              <a:t> = 516)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7004773"/>
              </p:ext>
            </p:extLst>
          </p:nvPr>
        </p:nvGraphicFramePr>
        <p:xfrm>
          <a:off x="838199" y="1117704"/>
          <a:ext cx="10241280" cy="4211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675120">
                  <a:extLst>
                    <a:ext uri="{9D8B030D-6E8A-4147-A177-3AD203B41FA5}">
                      <a16:colId xmlns:a16="http://schemas.microsoft.com/office/drawing/2014/main" val="2955972905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628660028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876079958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1203697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Statement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Neutral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Disagree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626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Edgenuity leadership supports and innovative and collaborative culture.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054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Edgenuity</a:t>
                      </a:r>
                      <a:r>
                        <a:rPr lang="en-US" baseline="0" dirty="0"/>
                        <a:t> leadership expects all staff members to hold students to high academic standards.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347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Edgenuity leadership engages</a:t>
                      </a:r>
                      <a:r>
                        <a:rPr lang="en-US" baseline="0" dirty="0"/>
                        <a:t> with staff in the company’s goals, values, and direction.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269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Edgenuity leadership ensures that all staff members provide supervisory</a:t>
                      </a:r>
                      <a:r>
                        <a:rPr lang="en-US" baseline="0" dirty="0"/>
                        <a:t> feedback to improve student learning.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925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Edgenuity maintains policies and procedures</a:t>
                      </a:r>
                      <a:r>
                        <a:rPr lang="en-US" baseline="0" dirty="0"/>
                        <a:t> regarding course completion and credit requirements.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940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Edgenuity maintains policies</a:t>
                      </a:r>
                      <a:r>
                        <a:rPr lang="en-US" baseline="0" dirty="0"/>
                        <a:t> and procedures regarding the authenticity of student work.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065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96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199" y="165101"/>
            <a:ext cx="6565491" cy="615950"/>
          </a:xfrm>
        </p:spPr>
        <p:txBody>
          <a:bodyPr/>
          <a:lstStyle/>
          <a:p>
            <a:r>
              <a:rPr lang="en-US" dirty="0"/>
              <a:t>Instructional Practices (</a:t>
            </a:r>
            <a:r>
              <a:rPr lang="en-US" i="1" dirty="0"/>
              <a:t>N</a:t>
            </a:r>
            <a:r>
              <a:rPr lang="en-US" dirty="0"/>
              <a:t> = 516)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978189"/>
              </p:ext>
            </p:extLst>
          </p:nvPr>
        </p:nvGraphicFramePr>
        <p:xfrm>
          <a:off x="838199" y="1117702"/>
          <a:ext cx="10241280" cy="4851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675120">
                  <a:extLst>
                    <a:ext uri="{9D8B030D-6E8A-4147-A177-3AD203B41FA5}">
                      <a16:colId xmlns:a16="http://schemas.microsoft.com/office/drawing/2014/main" val="2955972905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628660028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876079958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1203697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Statement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Neutral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Disagree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626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Edgenuity instructors provide</a:t>
                      </a:r>
                      <a:r>
                        <a:rPr lang="en-US" baseline="0" dirty="0"/>
                        <a:t> students with specific and timely feedback about their learning.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054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Edgenuity provides a plan for students</a:t>
                      </a:r>
                      <a:r>
                        <a:rPr lang="en-US" baseline="0" dirty="0"/>
                        <a:t> who do not demonstrate success.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347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Edgenuity instructors personalize instructional strategies</a:t>
                      </a:r>
                      <a:r>
                        <a:rPr lang="en-US" baseline="0" dirty="0"/>
                        <a:t> and interventions to address individual learning needs of students.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269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Edgenuity instructors regularly engage</a:t>
                      </a:r>
                      <a:r>
                        <a:rPr lang="en-US" baseline="0" dirty="0"/>
                        <a:t> families in their children's learning progress.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925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Edgenuity instructors</a:t>
                      </a:r>
                      <a:r>
                        <a:rPr lang="en-US" baseline="0" dirty="0"/>
                        <a:t> use student data to address unique learning needs of all students.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065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Edgenuity instructors regularly inform</a:t>
                      </a:r>
                      <a:r>
                        <a:rPr lang="en-US" baseline="0" dirty="0"/>
                        <a:t> students of their learning expectations and standards of performance.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326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Edgenuity instructors hold each other accountable to high expectations for professional digital education.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883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3278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198" y="165101"/>
            <a:ext cx="9649571" cy="615950"/>
          </a:xfrm>
        </p:spPr>
        <p:txBody>
          <a:bodyPr/>
          <a:lstStyle/>
          <a:p>
            <a:r>
              <a:rPr lang="en-US" dirty="0"/>
              <a:t>Teaching and Assessing for Learning (</a:t>
            </a:r>
            <a:r>
              <a:rPr lang="en-US" i="1" dirty="0"/>
              <a:t>N</a:t>
            </a:r>
            <a:r>
              <a:rPr lang="en-US" dirty="0"/>
              <a:t> = 516)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3110560"/>
              </p:ext>
            </p:extLst>
          </p:nvPr>
        </p:nvGraphicFramePr>
        <p:xfrm>
          <a:off x="480173" y="1138091"/>
          <a:ext cx="11231653" cy="52171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138160">
                  <a:extLst>
                    <a:ext uri="{9D8B030D-6E8A-4147-A177-3AD203B41FA5}">
                      <a16:colId xmlns:a16="http://schemas.microsoft.com/office/drawing/2014/main" val="2955972905"/>
                    </a:ext>
                  </a:extLst>
                </a:gridCol>
                <a:gridCol w="909851">
                  <a:extLst>
                    <a:ext uri="{9D8B030D-6E8A-4147-A177-3AD203B41FA5}">
                      <a16:colId xmlns:a16="http://schemas.microsoft.com/office/drawing/2014/main" val="628660028"/>
                    </a:ext>
                  </a:extLst>
                </a:gridCol>
                <a:gridCol w="1000836">
                  <a:extLst>
                    <a:ext uri="{9D8B030D-6E8A-4147-A177-3AD203B41FA5}">
                      <a16:colId xmlns:a16="http://schemas.microsoft.com/office/drawing/2014/main" val="2876079958"/>
                    </a:ext>
                  </a:extLst>
                </a:gridCol>
                <a:gridCol w="1182806">
                  <a:extLst>
                    <a:ext uri="{9D8B030D-6E8A-4147-A177-3AD203B41FA5}">
                      <a16:colId xmlns:a16="http://schemas.microsoft.com/office/drawing/2014/main" val="21203697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Statement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Neutral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Disagree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62612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dirty="0"/>
                        <a:t>Edgenuity teachers personalize instructional strategies and interventions to address individual learning needs of students.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054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All teachers at Edgenuity regularly use instructional strategies</a:t>
                      </a:r>
                      <a:r>
                        <a:rPr lang="en-US" sz="1400" baseline="0" dirty="0"/>
                        <a:t> that require self-reflection, development of critical thinking skills  and the integration of content and skills with other disciplines.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347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At Edgenuity, students are connected with digital resources and tools that are aligned to course and</a:t>
                      </a:r>
                      <a:r>
                        <a:rPr lang="en-US" sz="1400" baseline="0" dirty="0"/>
                        <a:t> learning expectations responsive to personalized learning plans.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269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Edgenuity</a:t>
                      </a:r>
                      <a:r>
                        <a:rPr lang="en-US" sz="1400" baseline="0" dirty="0"/>
                        <a:t> teachers use a process to inform student of their learning expectations and standards of performance.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92544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Edgenuity teachers provide students with specific and timely feedback about their learning.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94042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Learning support services are</a:t>
                      </a:r>
                      <a:r>
                        <a:rPr lang="en-US" sz="1400" baseline="0" dirty="0"/>
                        <a:t> provided for all Edgenuity students based on their needs.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06569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Edgenuity teachers use</a:t>
                      </a:r>
                      <a:r>
                        <a:rPr lang="en-US" sz="1400" baseline="0" dirty="0"/>
                        <a:t> student data to address the unique learning needs of all students.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326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Edgenuity teachers</a:t>
                      </a:r>
                      <a:r>
                        <a:rPr lang="en-US" sz="1400" baseline="0" dirty="0"/>
                        <a:t> who have expertise in professional practice of digital education provide peer coaching to teachers.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88327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At</a:t>
                      </a:r>
                      <a:r>
                        <a:rPr lang="en-US" sz="1400" baseline="0" dirty="0"/>
                        <a:t> Edgenuity, a formal process is in place to support new staff members in their professional practice.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713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At Edgenuity, all faculty participate in continuous professional learning to maintain their teaching license.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004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Edgenuity leadership</a:t>
                      </a:r>
                      <a:r>
                        <a:rPr lang="en-US" sz="1400" baseline="0" dirty="0"/>
                        <a:t> uses multiple sources of data about instructional effectiveness and student learning to monitor teachers’ instructional practices.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949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020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7871341"/>
      </p:ext>
    </p:extLst>
  </p:cSld>
  <p:clrMapOvr>
    <a:masterClrMapping/>
  </p:clrMapOvr>
</p:sld>
</file>

<file path=ppt/theme/theme1.xml><?xml version="1.0" encoding="utf-8"?>
<a:theme xmlns:a="http://schemas.openxmlformats.org/drawingml/2006/main" name="Edgenuity">
  <a:themeElements>
    <a:clrScheme name="Edgenuity Branding">
      <a:dk1>
        <a:sysClr val="windowText" lastClr="000000"/>
      </a:dk1>
      <a:lt1>
        <a:sysClr val="window" lastClr="FFFFFF"/>
      </a:lt1>
      <a:dk2>
        <a:srgbClr val="2E3192"/>
      </a:dk2>
      <a:lt2>
        <a:srgbClr val="6E7075"/>
      </a:lt2>
      <a:accent1>
        <a:srgbClr val="F4473C"/>
      </a:accent1>
      <a:accent2>
        <a:srgbClr val="47A5C9"/>
      </a:accent2>
      <a:accent3>
        <a:srgbClr val="349591"/>
      </a:accent3>
      <a:accent4>
        <a:srgbClr val="327788"/>
      </a:accent4>
      <a:accent5>
        <a:srgbClr val="F78D26"/>
      </a:accent5>
      <a:accent6>
        <a:srgbClr val="FDBC16"/>
      </a:accent6>
      <a:hlink>
        <a:srgbClr val="47A5C9"/>
      </a:hlink>
      <a:folHlink>
        <a:srgbClr val="EEECE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000" dirty="0" smtClean="0">
            <a:solidFill>
              <a:srgbClr val="6E7075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dgenuity" id="{76521F3B-9CAF-4AE5-95D7-B9138B93CAB6}" vid="{0EB79381-4516-4E1D-B86E-F5976269C5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Edgenuity</Template>
  <TotalTime>249</TotalTime>
  <Words>743</Words>
  <Application>Microsoft Macintosh PowerPoint</Application>
  <PresentationFormat>Widescreen</PresentationFormat>
  <Paragraphs>147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Edgenuity</vt:lpstr>
      <vt:lpstr>Edgenuity Teacher Survey Results</vt:lpstr>
      <vt:lpstr>Executive Summary</vt:lpstr>
      <vt:lpstr>Characteristics of Survey Completers (N = 516)</vt:lpstr>
      <vt:lpstr>Company Goals and Direction (N = 516)</vt:lpstr>
      <vt:lpstr>Leadership (N = 516)</vt:lpstr>
      <vt:lpstr>Instructional Practices (N = 516)</vt:lpstr>
      <vt:lpstr>Teaching and Assessing for Learning (N = 516)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Teacher Survey Results</dc:title>
  <dc:creator>Kelley Ring</dc:creator>
  <cp:lastModifiedBy>Macey Cartwright</cp:lastModifiedBy>
  <cp:revision>15</cp:revision>
  <dcterms:created xsi:type="dcterms:W3CDTF">2018-09-18T21:10:38Z</dcterms:created>
  <dcterms:modified xsi:type="dcterms:W3CDTF">2021-09-14T20:47:04Z</dcterms:modified>
</cp:coreProperties>
</file>